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132" autoAdjust="0"/>
  </p:normalViewPr>
  <p:slideViewPr>
    <p:cSldViewPr snapToGrid="0">
      <p:cViewPr varScale="1">
        <p:scale>
          <a:sx n="57" d="100"/>
          <a:sy n="57" d="100"/>
        </p:scale>
        <p:origin x="12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9971B-CDB8-4AB9-888A-C63AB75B34F3}"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2675F-5133-4E99-9D43-30C33393FD2E}" type="slidenum">
              <a:rPr lang="en-US" smtClean="0"/>
              <a:t>‹#›</a:t>
            </a:fld>
            <a:endParaRPr lang="en-US"/>
          </a:p>
        </p:txBody>
      </p:sp>
    </p:spTree>
    <p:extLst>
      <p:ext uri="{BB962C8B-B14F-4D97-AF65-F5344CB8AC3E}">
        <p14:creationId xmlns:p14="http://schemas.microsoft.com/office/powerpoint/2010/main" val="320383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2675F-5133-4E99-9D43-30C33393FD2E}" type="slidenum">
              <a:rPr lang="en-US" smtClean="0"/>
              <a:t>5</a:t>
            </a:fld>
            <a:endParaRPr lang="en-US"/>
          </a:p>
        </p:txBody>
      </p:sp>
    </p:spTree>
    <p:extLst>
      <p:ext uri="{BB962C8B-B14F-4D97-AF65-F5344CB8AC3E}">
        <p14:creationId xmlns:p14="http://schemas.microsoft.com/office/powerpoint/2010/main" val="3611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2675F-5133-4E99-9D43-30C33393FD2E}" type="slidenum">
              <a:rPr lang="en-US" smtClean="0"/>
              <a:t>15</a:t>
            </a:fld>
            <a:endParaRPr lang="en-US"/>
          </a:p>
        </p:txBody>
      </p:sp>
    </p:spTree>
    <p:extLst>
      <p:ext uri="{BB962C8B-B14F-4D97-AF65-F5344CB8AC3E}">
        <p14:creationId xmlns:p14="http://schemas.microsoft.com/office/powerpoint/2010/main" val="421398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8A0168-EB40-45AF-89A1-87DE0A55FFC6}"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668677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BEA57F-793F-4683-BD8A-741FD4B89154}" type="datetime1">
              <a:rPr lang="en-US" smtClean="0"/>
              <a:t>12/16/2024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30829859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BEA57F-793F-4683-BD8A-741FD4B89154}" type="datetime1">
              <a:rPr lang="en-US" smtClean="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410605948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BEA57F-793F-4683-BD8A-741FD4B89154}" type="datetime1">
              <a:rPr lang="en-US" smtClean="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8745769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EA57F-793F-4683-BD8A-741FD4B89154}" type="datetime1">
              <a:rPr lang="en-US" smtClean="0"/>
              <a:t>12/16/2024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381719289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BEA57F-793F-4683-BD8A-741FD4B89154}" type="datetime1">
              <a:rPr lang="en-US" smtClean="0"/>
              <a:t>12/16/2024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270099425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BEA57F-793F-4683-BD8A-741FD4B89154}" type="datetime1">
              <a:rPr lang="en-US" smtClean="0"/>
              <a:t>12/16/2024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dirty="0"/>
          </a:p>
        </p:txBody>
      </p:sp>
    </p:spTree>
    <p:extLst>
      <p:ext uri="{BB962C8B-B14F-4D97-AF65-F5344CB8AC3E}">
        <p14:creationId xmlns:p14="http://schemas.microsoft.com/office/powerpoint/2010/main" val="33302101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8CA68F-747D-436A-B5BB-2EBC3ED499E4}"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532110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8DC11-9E39-40A0-B3DC-E3F2AD04A616}"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6658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56793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E05506-6815-4E0E-B1DE-ECA35C2016DF}" type="datetime1">
              <a:rPr lang="en-US" smtClean="0"/>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700163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6E85F7-A724-48A4-9D33-CEBC5174E865}" type="datetime1">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87352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806E7A-BDD3-46A3-BEE2-EB821F9236B4}" type="datetime1">
              <a:rPr lang="en-US" smtClean="0"/>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83340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ED1540C-9440-4E7A-B71A-BEFEE06869E3}" type="datetime1">
              <a:rPr lang="en-US" smtClean="0"/>
              <a:t>12/16/2024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07153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318DDB-88AC-4039-B59C-B05DC4C9C16C}" type="datetime1">
              <a:rPr lang="en-US" smtClean="0"/>
              <a:t>12/16/2024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8096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82ABFB-60E7-4BA1-866A-7059F058065B}" type="datetime1">
              <a:rPr lang="en-US" smtClean="0"/>
              <a:t>12/16/2024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740680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4112F-55F4-4776-A323-7418930321C8}" type="datetime1">
              <a:rPr lang="en-US" smtClean="0"/>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90256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BEA57F-793F-4683-BD8A-741FD4B89154}" type="datetime1">
              <a:rPr lang="en-US" smtClean="0"/>
              <a:t>12/16/2024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2663440812"/>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blue abstract watercolor pattern on a white background">
            <a:extLst>
              <a:ext uri="{FF2B5EF4-FFF2-40B4-BE49-F238E27FC236}">
                <a16:creationId xmlns:a16="http://schemas.microsoft.com/office/drawing/2014/main" id="{1E17F630-ED25-6E8F-3BB0-D66627472E60}"/>
              </a:ext>
            </a:extLst>
          </p:cNvPr>
          <p:cNvPicPr>
            <a:picLocks noChangeAspect="1"/>
          </p:cNvPicPr>
          <p:nvPr/>
        </p:nvPicPr>
        <p:blipFill>
          <a:blip r:embed="rId3">
            <a:duotone>
              <a:prstClr val="black"/>
              <a:schemeClr val="accent5">
                <a:tint val="45000"/>
                <a:satMod val="400000"/>
              </a:schemeClr>
            </a:duotone>
            <a:alphaModFix amt="25000"/>
          </a:blip>
          <a:srcRect t="233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A90DC154-800A-2D2A-882D-A490E09F42AF}"/>
              </a:ext>
            </a:extLst>
          </p:cNvPr>
          <p:cNvSpPr>
            <a:spLocks noGrp="1"/>
          </p:cNvSpPr>
          <p:nvPr>
            <p:ph type="ctrTitle"/>
          </p:nvPr>
        </p:nvSpPr>
        <p:spPr>
          <a:xfrm>
            <a:off x="1154955" y="434716"/>
            <a:ext cx="8825658" cy="2773179"/>
          </a:xfrm>
        </p:spPr>
        <p:txBody>
          <a:bodyPr>
            <a:normAutofit fontScale="90000"/>
          </a:bodyPr>
          <a:lstStyle/>
          <a:p>
            <a:r>
              <a:rPr lang="en-US" dirty="0"/>
              <a:t>COMPUTER NETWORKS FINAL PROJECT</a:t>
            </a:r>
          </a:p>
        </p:txBody>
      </p:sp>
      <p:sp>
        <p:nvSpPr>
          <p:cNvPr id="3" name="Subtitle 2">
            <a:extLst>
              <a:ext uri="{FF2B5EF4-FFF2-40B4-BE49-F238E27FC236}">
                <a16:creationId xmlns:a16="http://schemas.microsoft.com/office/drawing/2014/main" id="{A57E4DB8-F8B5-33B1-EED2-0C4498AF54CE}"/>
              </a:ext>
            </a:extLst>
          </p:cNvPr>
          <p:cNvSpPr>
            <a:spLocks noGrp="1"/>
          </p:cNvSpPr>
          <p:nvPr>
            <p:ph type="subTitle" idx="1"/>
          </p:nvPr>
        </p:nvSpPr>
        <p:spPr>
          <a:xfrm>
            <a:off x="1154955" y="3207895"/>
            <a:ext cx="8825658" cy="3650105"/>
          </a:xfrm>
        </p:spPr>
        <p:txBody>
          <a:bodyPr>
            <a:normAutofit/>
          </a:bodyPr>
          <a:lstStyle/>
          <a:p>
            <a:pPr algn="ctr"/>
            <a:r>
              <a:rPr lang="en-US" dirty="0"/>
              <a:t>TABLE OF CONTENT</a:t>
            </a:r>
          </a:p>
          <a:p>
            <a:r>
              <a:rPr lang="en-US" dirty="0"/>
              <a:t>1.Hardware configuration</a:t>
            </a:r>
          </a:p>
          <a:p>
            <a:r>
              <a:rPr lang="en-US" dirty="0"/>
              <a:t>2.ACTIVE DIRECTORY SETUP</a:t>
            </a:r>
          </a:p>
          <a:p>
            <a:r>
              <a:rPr lang="en-US" dirty="0"/>
              <a:t>3.LINUX SERVER SETUP(REDHAT)</a:t>
            </a:r>
          </a:p>
          <a:p>
            <a:r>
              <a:rPr lang="en-US" dirty="0"/>
              <a:t>4.EXCHANGE SERVER SETUP</a:t>
            </a:r>
          </a:p>
          <a:p>
            <a:r>
              <a:rPr lang="en-US" dirty="0"/>
              <a:t>5.WEB SERVER SETUP IIS</a:t>
            </a:r>
          </a:p>
          <a:p>
            <a:r>
              <a:rPr lang="en-US" dirty="0"/>
              <a:t>6. PFSENSE FIREWALL CONFIGURATION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88376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 name="Picture 20">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screenshot of a computer&#10;&#10;Description automatically generated">
            <a:extLst>
              <a:ext uri="{FF2B5EF4-FFF2-40B4-BE49-F238E27FC236}">
                <a16:creationId xmlns:a16="http://schemas.microsoft.com/office/drawing/2014/main" id="{FA6B5D2E-66BB-BE0C-0773-85886EA07563}"/>
              </a:ext>
            </a:extLst>
          </p:cNvPr>
          <p:cNvPicPr>
            <a:picLocks noChangeAspect="1"/>
          </p:cNvPicPr>
          <p:nvPr/>
        </p:nvPicPr>
        <p:blipFill>
          <a:blip r:embed="rId7">
            <a:extLst>
              <a:ext uri="{28A0092B-C50C-407E-A947-70E740481C1C}">
                <a14:useLocalDpi xmlns:a14="http://schemas.microsoft.com/office/drawing/2010/main" val="0"/>
              </a:ext>
            </a:extLst>
          </a:blip>
          <a:srcRect l="15659" r="16037" b="-1"/>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Content Placeholder 7" descr="A screenshot of a computer&#10;&#10;Description automatically generated">
            <a:extLst>
              <a:ext uri="{FF2B5EF4-FFF2-40B4-BE49-F238E27FC236}">
                <a16:creationId xmlns:a16="http://schemas.microsoft.com/office/drawing/2014/main" id="{6E6CF492-76CC-E897-8D38-319C5FEAE898}"/>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l="12235" r="12949"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7FBA8-29BF-015D-49A3-D64B53980857}"/>
              </a:ext>
            </a:extLst>
          </p:cNvPr>
          <p:cNvSpPr>
            <a:spLocks noGrp="1"/>
          </p:cNvSpPr>
          <p:nvPr>
            <p:ph type="title"/>
          </p:nvPr>
        </p:nvSpPr>
        <p:spPr>
          <a:xfrm>
            <a:off x="636916" y="4854346"/>
            <a:ext cx="10407602" cy="868026"/>
          </a:xfrm>
        </p:spPr>
        <p:txBody>
          <a:bodyPr vert="horz" lIns="91440" tIns="45720" rIns="91440" bIns="45720" rtlCol="0" anchor="b">
            <a:normAutofit/>
          </a:bodyPr>
          <a:lstStyle/>
          <a:p>
            <a:pPr>
              <a:lnSpc>
                <a:spcPct val="90000"/>
              </a:lnSpc>
            </a:pPr>
            <a:r>
              <a:rPr lang="en-US" sz="2600">
                <a:solidFill>
                  <a:srgbClr val="EBEBEB"/>
                </a:solidFill>
              </a:rPr>
              <a:t>Password length,and complexity requirements,password expiration,password history and account lockout policy</a:t>
            </a:r>
          </a:p>
        </p:txBody>
      </p:sp>
      <p:sp>
        <p:nvSpPr>
          <p:cNvPr id="5" name="Footer Placeholder 4">
            <a:extLst>
              <a:ext uri="{FF2B5EF4-FFF2-40B4-BE49-F238E27FC236}">
                <a16:creationId xmlns:a16="http://schemas.microsoft.com/office/drawing/2014/main" id="{371D182F-B7AA-AE11-7F37-B633D79DF502}"/>
              </a:ext>
            </a:extLst>
          </p:cNvPr>
          <p:cNvSpPr>
            <a:spLocks noGrp="1"/>
          </p:cNvSpPr>
          <p:nvPr>
            <p:ph type="ftr" sz="quarter" idx="11"/>
          </p:nvPr>
        </p:nvSpPr>
        <p:spPr>
          <a:xfrm>
            <a:off x="636916" y="6355080"/>
            <a:ext cx="7544872" cy="304801"/>
          </a:xfrm>
        </p:spPr>
        <p:txBody>
          <a:bodyPr vert="horz" lIns="91440" tIns="45720" rIns="91440" bIns="45720" rtlCol="0" anchor="b">
            <a:normAutofit/>
          </a:bodyPr>
          <a:lstStyle/>
          <a:p>
            <a:pPr defTabSz="914400"/>
            <a:endParaRPr lang="en-US" sz="1100" b="0" i="0" kern="1200">
              <a:solidFill>
                <a:schemeClr val="tx1">
                  <a:alpha val="60000"/>
                </a:schemeClr>
              </a:solidFill>
              <a:latin typeface="+mn-lt"/>
              <a:ea typeface="+mn-ea"/>
              <a:cs typeface="+mn-cs"/>
            </a:endParaRPr>
          </a:p>
        </p:txBody>
      </p:sp>
      <p:sp>
        <p:nvSpPr>
          <p:cNvPr id="4" name="Date Placeholder 3">
            <a:extLst>
              <a:ext uri="{FF2B5EF4-FFF2-40B4-BE49-F238E27FC236}">
                <a16:creationId xmlns:a16="http://schemas.microsoft.com/office/drawing/2014/main" id="{CAABA627-0038-4BF2-9A27-F4B1BA6EB8F9}"/>
              </a:ext>
            </a:extLst>
          </p:cNvPr>
          <p:cNvSpPr>
            <a:spLocks noGrp="1"/>
          </p:cNvSpPr>
          <p:nvPr>
            <p:ph type="dt" sz="half" idx="10"/>
          </p:nvPr>
        </p:nvSpPr>
        <p:spPr>
          <a:xfrm>
            <a:off x="8818705" y="6355080"/>
            <a:ext cx="2225814" cy="304799"/>
          </a:xfrm>
        </p:spPr>
        <p:txBody>
          <a:bodyPr vert="horz" lIns="91440" tIns="45720" rIns="91440" bIns="45720" rtlCol="0" anchor="t">
            <a:normAutofit/>
          </a:bodyPr>
          <a:lstStyle/>
          <a:p>
            <a:pPr algn="r" defTabSz="914400">
              <a:spcAft>
                <a:spcPts val="600"/>
              </a:spcAft>
            </a:pPr>
            <a:fld id="{BE0A88F0-556B-4BB7-8AAB-D63AEB65C662}" type="datetime1">
              <a:rPr lang="en-US">
                <a:solidFill>
                  <a:schemeClr val="tx1">
                    <a:alpha val="60000"/>
                  </a:schemeClr>
                </a:solidFill>
              </a:rPr>
              <a:pPr algn="r" defTabSz="914400">
                <a:spcAft>
                  <a:spcPts val="600"/>
                </a:spcAft>
              </a:pPr>
              <a:t>12/16/2024</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4417AFCD-895D-0685-31EB-F9741CAA6B63}"/>
              </a:ext>
            </a:extLst>
          </p:cNvPr>
          <p:cNvSpPr>
            <a:spLocks noGrp="1"/>
          </p:cNvSpPr>
          <p:nvPr>
            <p:ph type="sldNum" sz="quarter" idx="12"/>
          </p:nvPr>
        </p:nvSpPr>
        <p:spPr>
          <a:xfrm>
            <a:off x="11135984" y="5826454"/>
            <a:ext cx="838199" cy="833425"/>
          </a:xfrm>
        </p:spPr>
        <p:txBody>
          <a:bodyPr vert="horz" lIns="91440" tIns="45720" rIns="91440" bIns="45720" rtlCol="0" anchor="b">
            <a:normAutofit/>
          </a:bodyPr>
          <a:lstStyle/>
          <a:p>
            <a:pPr defTabSz="914400">
              <a:spcAft>
                <a:spcPts val="600"/>
              </a:spcAft>
            </a:pPr>
            <a:fld id="{81D2C36F-4504-47C0-B82F-A167342A2754}" type="slidenum">
              <a:rPr lang="en-US">
                <a:solidFill>
                  <a:srgbClr val="FFFFFF"/>
                </a:solidFill>
              </a:rPr>
              <a:pPr defTabSz="914400">
                <a:spcAft>
                  <a:spcPts val="600"/>
                </a:spcAft>
              </a:pPr>
              <a:t>10</a:t>
            </a:fld>
            <a:endParaRPr lang="en-US">
              <a:solidFill>
                <a:srgbClr val="FFFFFF"/>
              </a:solidFill>
            </a:endParaRPr>
          </a:p>
        </p:txBody>
      </p:sp>
    </p:spTree>
    <p:extLst>
      <p:ext uri="{BB962C8B-B14F-4D97-AF65-F5344CB8AC3E}">
        <p14:creationId xmlns:p14="http://schemas.microsoft.com/office/powerpoint/2010/main" val="335585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AC1C-BC99-9A62-8035-3166110B32BF}"/>
              </a:ext>
            </a:extLst>
          </p:cNvPr>
          <p:cNvSpPr>
            <a:spLocks noGrp="1"/>
          </p:cNvSpPr>
          <p:nvPr>
            <p:ph type="title"/>
          </p:nvPr>
        </p:nvSpPr>
        <p:spPr/>
        <p:txBody>
          <a:bodyPr/>
          <a:lstStyle/>
          <a:p>
            <a:r>
              <a:rPr lang="en-US" dirty="0"/>
              <a:t>Testing ssh, </a:t>
            </a:r>
            <a:r>
              <a:rPr lang="en-US" dirty="0" err="1"/>
              <a:t>dhcp</a:t>
            </a:r>
            <a:r>
              <a:rPr lang="en-US" dirty="0"/>
              <a:t> in reds-26490</a:t>
            </a:r>
          </a:p>
        </p:txBody>
      </p:sp>
      <p:pic>
        <p:nvPicPr>
          <p:cNvPr id="8" name="Content Placeholder 7" descr="A screenshot of a computer&#10;&#10;Description automatically generated">
            <a:extLst>
              <a:ext uri="{FF2B5EF4-FFF2-40B4-BE49-F238E27FC236}">
                <a16:creationId xmlns:a16="http://schemas.microsoft.com/office/drawing/2014/main" id="{91729604-371B-5211-4281-0C49D703F1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1447799"/>
            <a:ext cx="7462774" cy="5165271"/>
          </a:xfrm>
        </p:spPr>
      </p:pic>
      <p:sp>
        <p:nvSpPr>
          <p:cNvPr id="4" name="Date Placeholder 3">
            <a:extLst>
              <a:ext uri="{FF2B5EF4-FFF2-40B4-BE49-F238E27FC236}">
                <a16:creationId xmlns:a16="http://schemas.microsoft.com/office/drawing/2014/main" id="{3E20D1B1-DBA2-D9FA-4619-804323C1F5AA}"/>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BBC57397-F2D9-E2C2-F372-864A61EC7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7D5EE-8F72-C2DE-EA3A-31EB52481816}"/>
              </a:ext>
            </a:extLst>
          </p:cNvPr>
          <p:cNvSpPr>
            <a:spLocks noGrp="1"/>
          </p:cNvSpPr>
          <p:nvPr>
            <p:ph type="sldNum" sz="quarter" idx="12"/>
          </p:nvPr>
        </p:nvSpPr>
        <p:spPr/>
        <p:txBody>
          <a:bodyPr/>
          <a:lstStyle/>
          <a:p>
            <a:fld id="{81D2C36F-4504-47C0-B82F-A167342A2754}" type="slidenum">
              <a:rPr lang="en-US" smtClean="0"/>
              <a:t>11</a:t>
            </a:fld>
            <a:endParaRPr lang="en-US"/>
          </a:p>
        </p:txBody>
      </p:sp>
    </p:spTree>
    <p:extLst>
      <p:ext uri="{BB962C8B-B14F-4D97-AF65-F5344CB8AC3E}">
        <p14:creationId xmlns:p14="http://schemas.microsoft.com/office/powerpoint/2010/main" val="166952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104AA-6193-1D11-3A50-C9B582C47AA3}"/>
              </a:ext>
            </a:extLst>
          </p:cNvPr>
          <p:cNvSpPr>
            <a:spLocks noGrp="1"/>
          </p:cNvSpPr>
          <p:nvPr>
            <p:ph type="title"/>
          </p:nvPr>
        </p:nvSpPr>
        <p:spPr>
          <a:xfrm>
            <a:off x="643855" y="1447799"/>
            <a:ext cx="3108626" cy="1444752"/>
          </a:xfrm>
        </p:spPr>
        <p:txBody>
          <a:bodyPr anchor="b">
            <a:normAutofit/>
          </a:bodyPr>
          <a:lstStyle/>
          <a:p>
            <a:pPr>
              <a:lnSpc>
                <a:spcPct val="90000"/>
              </a:lnSpc>
            </a:pPr>
            <a:r>
              <a:rPr lang="en-US" sz="3200">
                <a:solidFill>
                  <a:srgbClr val="EBEBEB"/>
                </a:solidFill>
              </a:rPr>
              <a:t>Testing ssh in server using kitty</a:t>
            </a:r>
          </a:p>
        </p:txBody>
      </p:sp>
      <p:sp>
        <p:nvSpPr>
          <p:cNvPr id="1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9" name="Freeform: Shape 1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21" name="Rectangle 2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a:extLst>
              <a:ext uri="{FF2B5EF4-FFF2-40B4-BE49-F238E27FC236}">
                <a16:creationId xmlns:a16="http://schemas.microsoft.com/office/drawing/2014/main" id="{CFC1E50C-4E9A-F98E-C981-1EB2147E75EB}"/>
              </a:ext>
            </a:extLst>
          </p:cNvPr>
          <p:cNvSpPr>
            <a:spLocks noGrp="1"/>
          </p:cNvSpPr>
          <p:nvPr>
            <p:ph type="sldNum" sz="quarter" idx="12"/>
          </p:nvPr>
        </p:nvSpPr>
        <p:spPr>
          <a:xfrm>
            <a:off x="10352540" y="295729"/>
            <a:ext cx="838199" cy="767687"/>
          </a:xfrm>
        </p:spPr>
        <p:txBody>
          <a:bodyPr>
            <a:normAutofit/>
          </a:bodyPr>
          <a:lstStyle/>
          <a:p>
            <a:pPr>
              <a:spcAft>
                <a:spcPts val="600"/>
              </a:spcAft>
            </a:pPr>
            <a:fld id="{81D2C36F-4504-47C0-B82F-A167342A2754}" type="slidenum">
              <a:rPr lang="en-US">
                <a:solidFill>
                  <a:srgbClr val="FFFFFF"/>
                </a:solidFill>
              </a:rPr>
              <a:pPr>
                <a:spcAft>
                  <a:spcPts val="600"/>
                </a:spcAft>
              </a:pPr>
              <a:t>12</a:t>
            </a:fld>
            <a:endParaRPr lang="en-US">
              <a:solidFill>
                <a:srgbClr val="FFFFFF"/>
              </a:solidFill>
            </a:endParaRPr>
          </a:p>
        </p:txBody>
      </p:sp>
      <p:sp>
        <p:nvSpPr>
          <p:cNvPr id="12" name="Content Placeholder 11">
            <a:extLst>
              <a:ext uri="{FF2B5EF4-FFF2-40B4-BE49-F238E27FC236}">
                <a16:creationId xmlns:a16="http://schemas.microsoft.com/office/drawing/2014/main" id="{817FB520-65DF-8515-5FAF-82FBF6FDD94D}"/>
              </a:ext>
            </a:extLst>
          </p:cNvPr>
          <p:cNvSpPr>
            <a:spLocks noGrp="1"/>
          </p:cNvSpPr>
          <p:nvPr>
            <p:ph idx="1"/>
          </p:nvPr>
        </p:nvSpPr>
        <p:spPr>
          <a:xfrm>
            <a:off x="643855" y="3072385"/>
            <a:ext cx="3108057" cy="2947415"/>
          </a:xfrm>
        </p:spPr>
        <p:txBody>
          <a:bodyPr>
            <a:normAutofit/>
          </a:bodyPr>
          <a:lstStyle/>
          <a:p>
            <a:r>
              <a:rPr lang="en-US" sz="1600" dirty="0">
                <a:solidFill>
                  <a:srgbClr val="FFFFFF"/>
                </a:solidFill>
              </a:rPr>
              <a:t>After installing ssh in reds I opened kitty in windows server and I putted in </a:t>
            </a:r>
            <a:r>
              <a:rPr lang="en-US" sz="1600" dirty="0" err="1">
                <a:solidFill>
                  <a:srgbClr val="FFFFFF"/>
                </a:solidFill>
              </a:rPr>
              <a:t>redhat</a:t>
            </a:r>
            <a:r>
              <a:rPr lang="en-US" sz="1600" dirty="0">
                <a:solidFill>
                  <a:srgbClr val="FFFFFF"/>
                </a:solidFill>
              </a:rPr>
              <a:t> </a:t>
            </a:r>
            <a:r>
              <a:rPr lang="en-US" sz="1600" dirty="0" err="1">
                <a:solidFill>
                  <a:srgbClr val="FFFFFF"/>
                </a:solidFill>
              </a:rPr>
              <a:t>ip</a:t>
            </a:r>
            <a:r>
              <a:rPr lang="en-US" sz="1600" dirty="0">
                <a:solidFill>
                  <a:srgbClr val="FFFFFF"/>
                </a:solidFill>
              </a:rPr>
              <a:t> address which is 192.168.20.30 and then I logged in </a:t>
            </a:r>
            <a:r>
              <a:rPr lang="en-US" sz="1600" dirty="0" err="1">
                <a:solidFill>
                  <a:srgbClr val="FFFFFF"/>
                </a:solidFill>
              </a:rPr>
              <a:t>imy</a:t>
            </a:r>
            <a:r>
              <a:rPr lang="en-US" sz="1600" dirty="0">
                <a:solidFill>
                  <a:srgbClr val="FFFFFF"/>
                </a:solidFill>
              </a:rPr>
              <a:t> </a:t>
            </a:r>
            <a:r>
              <a:rPr lang="en-US" sz="1600" dirty="0" err="1">
                <a:solidFill>
                  <a:srgbClr val="FFFFFF"/>
                </a:solidFill>
              </a:rPr>
              <a:t>redhat</a:t>
            </a:r>
            <a:r>
              <a:rPr lang="en-US" sz="1600" dirty="0">
                <a:solidFill>
                  <a:srgbClr val="FFFFFF"/>
                </a:solidFill>
              </a:rPr>
              <a:t>  the words in pics says “HEI MY NAME IS KUBWAYO AND MY SSH IS WORKING”.</a:t>
            </a:r>
          </a:p>
        </p:txBody>
      </p:sp>
      <p:sp>
        <p:nvSpPr>
          <p:cNvPr id="5" name="Footer Placeholder 4">
            <a:extLst>
              <a:ext uri="{FF2B5EF4-FFF2-40B4-BE49-F238E27FC236}">
                <a16:creationId xmlns:a16="http://schemas.microsoft.com/office/drawing/2014/main" id="{8A779F3D-C54A-A653-A97B-F52124455091}"/>
              </a:ext>
            </a:extLst>
          </p:cNvPr>
          <p:cNvSpPr>
            <a:spLocks noGrp="1"/>
          </p:cNvSpPr>
          <p:nvPr>
            <p:ph type="ftr" sz="quarter" idx="11"/>
          </p:nvPr>
        </p:nvSpPr>
        <p:spPr>
          <a:xfrm>
            <a:off x="632231" y="6359311"/>
            <a:ext cx="3489546" cy="304801"/>
          </a:xfrm>
        </p:spPr>
        <p:txBody>
          <a:bodyPr>
            <a:normAutofit/>
          </a:bodyPr>
          <a:lstStyle/>
          <a:p>
            <a:endParaRPr lang="en-US">
              <a:solidFill>
                <a:srgbClr val="FFFFFF">
                  <a:alpha val="60000"/>
                </a:srgbClr>
              </a:solidFill>
            </a:endParaRPr>
          </a:p>
        </p:txBody>
      </p:sp>
      <p:pic>
        <p:nvPicPr>
          <p:cNvPr id="8" name="Content Placeholder 7" descr="A computer screen shot of a computer screen&#10;&#10;Description automatically generated">
            <a:extLst>
              <a:ext uri="{FF2B5EF4-FFF2-40B4-BE49-F238E27FC236}">
                <a16:creationId xmlns:a16="http://schemas.microsoft.com/office/drawing/2014/main" id="{0105D80E-49EF-1A2E-05CD-6CAB9657E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451" y="198121"/>
            <a:ext cx="6495847" cy="5362635"/>
          </a:xfrm>
          <a:prstGeom prst="rect">
            <a:avLst/>
          </a:prstGeom>
          <a:effectLst/>
        </p:spPr>
      </p:pic>
      <p:sp>
        <p:nvSpPr>
          <p:cNvPr id="4" name="Date Placeholder 3">
            <a:extLst>
              <a:ext uri="{FF2B5EF4-FFF2-40B4-BE49-F238E27FC236}">
                <a16:creationId xmlns:a16="http://schemas.microsoft.com/office/drawing/2014/main" id="{8F4390CD-2355-DA72-86F4-1D46713986D4}"/>
              </a:ext>
            </a:extLst>
          </p:cNvPr>
          <p:cNvSpPr>
            <a:spLocks noGrp="1"/>
          </p:cNvSpPr>
          <p:nvPr>
            <p:ph type="dt" sz="half" idx="10"/>
          </p:nvPr>
        </p:nvSpPr>
        <p:spPr>
          <a:xfrm>
            <a:off x="9254068" y="6355080"/>
            <a:ext cx="2290232" cy="304799"/>
          </a:xfrm>
        </p:spPr>
        <p:txBody>
          <a:bodyPr>
            <a:normAutofit/>
          </a:bodyPr>
          <a:lstStyle/>
          <a:p>
            <a:pPr algn="r">
              <a:spcAft>
                <a:spcPts val="600"/>
              </a:spcAft>
            </a:pPr>
            <a:fld id="{BE0A88F0-556B-4BB7-8AAB-D63AEB65C662}" type="datetime1">
              <a:rPr lang="en-US">
                <a:solidFill>
                  <a:schemeClr val="tx1">
                    <a:alpha val="60000"/>
                  </a:schemeClr>
                </a:solidFill>
              </a:rPr>
              <a:pPr algn="r">
                <a:spcAft>
                  <a:spcPts val="600"/>
                </a:spcAft>
              </a:pPr>
              <a:t>12/16/2024</a:t>
            </a:fld>
            <a:endParaRPr lang="en-US">
              <a:solidFill>
                <a:schemeClr val="tx1">
                  <a:alpha val="60000"/>
                </a:schemeClr>
              </a:solidFill>
            </a:endParaRPr>
          </a:p>
        </p:txBody>
      </p:sp>
    </p:spTree>
    <p:extLst>
      <p:ext uri="{BB962C8B-B14F-4D97-AF65-F5344CB8AC3E}">
        <p14:creationId xmlns:p14="http://schemas.microsoft.com/office/powerpoint/2010/main" val="20518453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6222-EA4A-91E1-AD8A-45FF42D83ED2}"/>
              </a:ext>
            </a:extLst>
          </p:cNvPr>
          <p:cNvSpPr>
            <a:spLocks noGrp="1"/>
          </p:cNvSpPr>
          <p:nvPr>
            <p:ph type="title"/>
          </p:nvPr>
        </p:nvSpPr>
        <p:spPr>
          <a:xfrm>
            <a:off x="646111" y="40776"/>
            <a:ext cx="9404723" cy="767687"/>
          </a:xfrm>
        </p:spPr>
        <p:txBody>
          <a:bodyPr/>
          <a:lstStyle/>
          <a:p>
            <a:r>
              <a:rPr lang="en-US" dirty="0"/>
              <a:t>4.EXCHANGE SERVER</a:t>
            </a:r>
            <a:br>
              <a:rPr lang="en-US" dirty="0"/>
            </a:br>
            <a:endParaRPr lang="en-US" dirty="0"/>
          </a:p>
        </p:txBody>
      </p:sp>
      <p:sp>
        <p:nvSpPr>
          <p:cNvPr id="4" name="Date Placeholder 3">
            <a:extLst>
              <a:ext uri="{FF2B5EF4-FFF2-40B4-BE49-F238E27FC236}">
                <a16:creationId xmlns:a16="http://schemas.microsoft.com/office/drawing/2014/main" id="{70072C42-C5F6-DC74-5935-A907A17E1C98}"/>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75F8668F-1447-FFC7-7D59-0E18EE459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BF9A5-EE7D-3076-1C83-C53D7B55EA8B}"/>
              </a:ext>
            </a:extLst>
          </p:cNvPr>
          <p:cNvSpPr>
            <a:spLocks noGrp="1"/>
          </p:cNvSpPr>
          <p:nvPr>
            <p:ph type="sldNum" sz="quarter" idx="12"/>
          </p:nvPr>
        </p:nvSpPr>
        <p:spPr/>
        <p:txBody>
          <a:bodyPr/>
          <a:lstStyle/>
          <a:p>
            <a:fld id="{81D2C36F-4504-47C0-B82F-A167342A2754}" type="slidenum">
              <a:rPr lang="en-US" smtClean="0"/>
              <a:t>13</a:t>
            </a:fld>
            <a:endParaRPr lang="en-US"/>
          </a:p>
        </p:txBody>
      </p:sp>
      <p:pic>
        <p:nvPicPr>
          <p:cNvPr id="20" name="Content Placeholder 19" descr="A screenshot of a computer&#10;&#10;Description automatically generated">
            <a:extLst>
              <a:ext uri="{FF2B5EF4-FFF2-40B4-BE49-F238E27FC236}">
                <a16:creationId xmlns:a16="http://schemas.microsoft.com/office/drawing/2014/main" id="{AAA9C011-D738-2850-01C4-3D62436A6E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463"/>
            <a:ext cx="7462774" cy="4195762"/>
          </a:xfrm>
        </p:spPr>
      </p:pic>
      <p:pic>
        <p:nvPicPr>
          <p:cNvPr id="22" name="Picture 21">
            <a:extLst>
              <a:ext uri="{FF2B5EF4-FFF2-40B4-BE49-F238E27FC236}">
                <a16:creationId xmlns:a16="http://schemas.microsoft.com/office/drawing/2014/main" id="{342EAAEB-505D-8BB9-1D67-B7A6C7194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506" y="2453478"/>
            <a:ext cx="6096000" cy="4363746"/>
          </a:xfrm>
          <a:prstGeom prst="rect">
            <a:avLst/>
          </a:prstGeom>
        </p:spPr>
      </p:pic>
    </p:spTree>
    <p:extLst>
      <p:ext uri="{BB962C8B-B14F-4D97-AF65-F5344CB8AC3E}">
        <p14:creationId xmlns:p14="http://schemas.microsoft.com/office/powerpoint/2010/main" val="394128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EA5E-B275-4338-0A4E-F02A9DD41EFF}"/>
              </a:ext>
            </a:extLst>
          </p:cNvPr>
          <p:cNvSpPr>
            <a:spLocks noGrp="1"/>
          </p:cNvSpPr>
          <p:nvPr>
            <p:ph type="title"/>
          </p:nvPr>
        </p:nvSpPr>
        <p:spPr/>
        <p:txBody>
          <a:bodyPr/>
          <a:lstStyle/>
          <a:p>
            <a:r>
              <a:rPr lang="en-US" dirty="0"/>
              <a:t>WEB SERVER IIS</a:t>
            </a:r>
          </a:p>
        </p:txBody>
      </p:sp>
      <p:pic>
        <p:nvPicPr>
          <p:cNvPr id="8" name="Content Placeholder 7" descr="A white background with a black border&#10;&#10;Description automatically generated with medium confidence">
            <a:extLst>
              <a:ext uri="{FF2B5EF4-FFF2-40B4-BE49-F238E27FC236}">
                <a16:creationId xmlns:a16="http://schemas.microsoft.com/office/drawing/2014/main" id="{219CF296-5DEB-6BEF-A0F9-656139D07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38" y="1288292"/>
            <a:ext cx="8947150" cy="3471112"/>
          </a:xfrm>
        </p:spPr>
      </p:pic>
      <p:sp>
        <p:nvSpPr>
          <p:cNvPr id="4" name="Date Placeholder 3">
            <a:extLst>
              <a:ext uri="{FF2B5EF4-FFF2-40B4-BE49-F238E27FC236}">
                <a16:creationId xmlns:a16="http://schemas.microsoft.com/office/drawing/2014/main" id="{B99AC395-572C-D888-09E0-A3CF6C239ADF}"/>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F3DB2159-9E90-E606-A4C2-190FB7073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3453D-81FC-8974-394F-376BC3E126E0}"/>
              </a:ext>
            </a:extLst>
          </p:cNvPr>
          <p:cNvSpPr>
            <a:spLocks noGrp="1"/>
          </p:cNvSpPr>
          <p:nvPr>
            <p:ph type="sldNum" sz="quarter" idx="12"/>
          </p:nvPr>
        </p:nvSpPr>
        <p:spPr/>
        <p:txBody>
          <a:bodyPr/>
          <a:lstStyle/>
          <a:p>
            <a:fld id="{81D2C36F-4504-47C0-B82F-A167342A2754}" type="slidenum">
              <a:rPr lang="en-US" smtClean="0"/>
              <a:t>14</a:t>
            </a:fld>
            <a:endParaRPr lang="en-US"/>
          </a:p>
        </p:txBody>
      </p:sp>
      <p:pic>
        <p:nvPicPr>
          <p:cNvPr id="10" name="Picture 9">
            <a:extLst>
              <a:ext uri="{FF2B5EF4-FFF2-40B4-BE49-F238E27FC236}">
                <a16:creationId xmlns:a16="http://schemas.microsoft.com/office/drawing/2014/main" id="{C2AFFEEA-3802-3A2D-8604-028D6781D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850" y="1329159"/>
            <a:ext cx="8947150" cy="5408526"/>
          </a:xfrm>
          <a:prstGeom prst="rect">
            <a:avLst/>
          </a:prstGeom>
        </p:spPr>
      </p:pic>
    </p:spTree>
    <p:extLst>
      <p:ext uri="{BB962C8B-B14F-4D97-AF65-F5344CB8AC3E}">
        <p14:creationId xmlns:p14="http://schemas.microsoft.com/office/powerpoint/2010/main" val="397190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7A4-46D1-5F50-8F74-C6D4273E4670}"/>
              </a:ext>
            </a:extLst>
          </p:cNvPr>
          <p:cNvSpPr>
            <a:spLocks noGrp="1"/>
          </p:cNvSpPr>
          <p:nvPr>
            <p:ph type="title"/>
          </p:nvPr>
        </p:nvSpPr>
        <p:spPr/>
        <p:txBody>
          <a:bodyPr/>
          <a:lstStyle/>
          <a:p>
            <a:r>
              <a:rPr lang="en-US" dirty="0"/>
              <a:t>PFSENSE</a:t>
            </a:r>
            <a:br>
              <a:rPr lang="en-US" dirty="0"/>
            </a:br>
            <a:r>
              <a:rPr lang="en-US" sz="3200" dirty="0"/>
              <a:t>PC2 got an </a:t>
            </a:r>
            <a:r>
              <a:rPr lang="en-US" sz="3200" dirty="0" err="1"/>
              <a:t>ip</a:t>
            </a:r>
            <a:r>
              <a:rPr lang="en-US" sz="3200" dirty="0"/>
              <a:t> from </a:t>
            </a:r>
            <a:r>
              <a:rPr lang="en-US" sz="3200" dirty="0" err="1"/>
              <a:t>home.arpa</a:t>
            </a:r>
            <a:r>
              <a:rPr lang="en-US" sz="3200" dirty="0"/>
              <a:t> and it pings all defaults LAN1&amp;LAN2 plus window server</a:t>
            </a:r>
          </a:p>
        </p:txBody>
      </p:sp>
      <p:pic>
        <p:nvPicPr>
          <p:cNvPr id="8" name="Content Placeholder 7">
            <a:extLst>
              <a:ext uri="{FF2B5EF4-FFF2-40B4-BE49-F238E27FC236}">
                <a16:creationId xmlns:a16="http://schemas.microsoft.com/office/drawing/2014/main" id="{73E6904E-A442-201C-E080-492A66660A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5501" y="2052638"/>
            <a:ext cx="7462774" cy="4195762"/>
          </a:xfrm>
        </p:spPr>
      </p:pic>
      <p:sp>
        <p:nvSpPr>
          <p:cNvPr id="4" name="Date Placeholder 3">
            <a:extLst>
              <a:ext uri="{FF2B5EF4-FFF2-40B4-BE49-F238E27FC236}">
                <a16:creationId xmlns:a16="http://schemas.microsoft.com/office/drawing/2014/main" id="{097D7A61-7CD5-3A30-E5F3-B4CAFC130DAD}"/>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3DB898AF-EF9C-E7A3-339B-BD1894748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605E0-0DE7-8374-A285-B4A4153259C1}"/>
              </a:ext>
            </a:extLst>
          </p:cNvPr>
          <p:cNvSpPr>
            <a:spLocks noGrp="1"/>
          </p:cNvSpPr>
          <p:nvPr>
            <p:ph type="sldNum" sz="quarter" idx="12"/>
          </p:nvPr>
        </p:nvSpPr>
        <p:spPr/>
        <p:txBody>
          <a:bodyPr/>
          <a:lstStyle/>
          <a:p>
            <a:fld id="{81D2C36F-4504-47C0-B82F-A167342A2754}" type="slidenum">
              <a:rPr lang="en-US" smtClean="0"/>
              <a:t>15</a:t>
            </a:fld>
            <a:endParaRPr lang="en-US"/>
          </a:p>
        </p:txBody>
      </p:sp>
    </p:spTree>
    <p:extLst>
      <p:ext uri="{BB962C8B-B14F-4D97-AF65-F5344CB8AC3E}">
        <p14:creationId xmlns:p14="http://schemas.microsoft.com/office/powerpoint/2010/main" val="402497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83B61-1496-7770-3519-91A5840D3C54}"/>
              </a:ext>
            </a:extLst>
          </p:cNvPr>
          <p:cNvSpPr>
            <a:spLocks noGrp="1"/>
          </p:cNvSpPr>
          <p:nvPr>
            <p:ph type="title"/>
          </p:nvPr>
        </p:nvSpPr>
        <p:spPr/>
        <p:txBody>
          <a:bodyPr/>
          <a:lstStyle/>
          <a:p>
            <a:r>
              <a:rPr lang="en-US" dirty="0" err="1"/>
              <a:t>Pfsense</a:t>
            </a:r>
            <a:r>
              <a:rPr lang="en-US" dirty="0"/>
              <a:t> certificate</a:t>
            </a:r>
          </a:p>
        </p:txBody>
      </p:sp>
      <p:sp>
        <p:nvSpPr>
          <p:cNvPr id="4" name="Date Placeholder 3">
            <a:extLst>
              <a:ext uri="{FF2B5EF4-FFF2-40B4-BE49-F238E27FC236}">
                <a16:creationId xmlns:a16="http://schemas.microsoft.com/office/drawing/2014/main" id="{FA067EE0-76BE-D11B-111F-731847232CF6}"/>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E99F59C5-F812-AFD6-0F71-AE4C2CBEC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660DE-262A-F03A-DF29-E93B6A2EB4D5}"/>
              </a:ext>
            </a:extLst>
          </p:cNvPr>
          <p:cNvSpPr>
            <a:spLocks noGrp="1"/>
          </p:cNvSpPr>
          <p:nvPr>
            <p:ph type="sldNum" sz="quarter" idx="12"/>
          </p:nvPr>
        </p:nvSpPr>
        <p:spPr/>
        <p:txBody>
          <a:bodyPr/>
          <a:lstStyle/>
          <a:p>
            <a:fld id="{81D2C36F-4504-47C0-B82F-A167342A2754}" type="slidenum">
              <a:rPr lang="en-US" smtClean="0"/>
              <a:t>16</a:t>
            </a:fld>
            <a:endParaRPr lang="en-US"/>
          </a:p>
        </p:txBody>
      </p:sp>
      <p:pic>
        <p:nvPicPr>
          <p:cNvPr id="18" name="Content Placeholder 17">
            <a:extLst>
              <a:ext uri="{FF2B5EF4-FFF2-40B4-BE49-F238E27FC236}">
                <a16:creationId xmlns:a16="http://schemas.microsoft.com/office/drawing/2014/main" id="{A18CED2E-78C2-B15B-BFE2-64F5D02FB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Tree>
    <p:extLst>
      <p:ext uri="{BB962C8B-B14F-4D97-AF65-F5344CB8AC3E}">
        <p14:creationId xmlns:p14="http://schemas.microsoft.com/office/powerpoint/2010/main" val="282240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9536-2C69-1BE8-F74D-1ED5DC009DBC}"/>
              </a:ext>
            </a:extLst>
          </p:cNvPr>
          <p:cNvSpPr>
            <a:spLocks noGrp="1"/>
          </p:cNvSpPr>
          <p:nvPr>
            <p:ph type="title"/>
          </p:nvPr>
        </p:nvSpPr>
        <p:spPr>
          <a:xfrm>
            <a:off x="647701" y="452718"/>
            <a:ext cx="3978790" cy="1400530"/>
          </a:xfrm>
        </p:spPr>
        <p:txBody>
          <a:bodyPr>
            <a:normAutofit/>
          </a:bodyPr>
          <a:lstStyle/>
          <a:p>
            <a:pPr>
              <a:lnSpc>
                <a:spcPct val="90000"/>
              </a:lnSpc>
            </a:pPr>
            <a:r>
              <a:rPr lang="en-US" sz="3600"/>
              <a:t>1.HARDWARE CONFIGURATION</a:t>
            </a:r>
          </a:p>
        </p:txBody>
      </p:sp>
      <p:pic>
        <p:nvPicPr>
          <p:cNvPr id="10" name="Picture 9" descr="A screenshot of a computer&#10;&#10;Description automatically generated">
            <a:extLst>
              <a:ext uri="{FF2B5EF4-FFF2-40B4-BE49-F238E27FC236}">
                <a16:creationId xmlns:a16="http://schemas.microsoft.com/office/drawing/2014/main" id="{1669D06A-0292-3AB8-45C6-2E6CB7E814B6}"/>
              </a:ext>
            </a:extLst>
          </p:cNvPr>
          <p:cNvPicPr>
            <a:picLocks noChangeAspect="1"/>
          </p:cNvPicPr>
          <p:nvPr/>
        </p:nvPicPr>
        <p:blipFill>
          <a:blip r:embed="rId3">
            <a:extLst>
              <a:ext uri="{28A0092B-C50C-407E-A947-70E740481C1C}">
                <a14:useLocalDpi xmlns:a14="http://schemas.microsoft.com/office/drawing/2010/main" val="0"/>
              </a:ext>
            </a:extLst>
          </a:blip>
          <a:srcRect r="3" b="11318"/>
          <a:stretch/>
        </p:blipFill>
        <p:spPr>
          <a:xfrm>
            <a:off x="5316658" y="10"/>
            <a:ext cx="6873804" cy="3428988"/>
          </a:xfrm>
          <a:prstGeom prst="rect">
            <a:avLst/>
          </a:prstGeom>
        </p:spPr>
      </p:pic>
      <p:sp>
        <p:nvSpPr>
          <p:cNvPr id="31" name="Rectangle 30">
            <a:extLst>
              <a:ext uri="{FF2B5EF4-FFF2-40B4-BE49-F238E27FC236}">
                <a16:creationId xmlns:a16="http://schemas.microsoft.com/office/drawing/2014/main" id="{6DDE478A-9B9B-4F32-906C-273776BD7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a:extLst>
              <a:ext uri="{FF2B5EF4-FFF2-40B4-BE49-F238E27FC236}">
                <a16:creationId xmlns:a16="http://schemas.microsoft.com/office/drawing/2014/main" id="{17450097-066E-86FF-69DC-3A3C7CE0188F}"/>
              </a:ext>
            </a:extLst>
          </p:cNvPr>
          <p:cNvSpPr>
            <a:spLocks noGrp="1"/>
          </p:cNvSpPr>
          <p:nvPr>
            <p:ph type="sldNum" sz="quarter" idx="12"/>
          </p:nvPr>
        </p:nvSpPr>
        <p:spPr>
          <a:xfrm>
            <a:off x="10352540" y="295729"/>
            <a:ext cx="838199" cy="767687"/>
          </a:xfrm>
        </p:spPr>
        <p:txBody>
          <a:bodyPr>
            <a:normAutofit/>
          </a:bodyPr>
          <a:lstStyle/>
          <a:p>
            <a:pPr>
              <a:spcAft>
                <a:spcPts val="600"/>
              </a:spcAft>
            </a:pPr>
            <a:fld id="{81D2C36F-4504-47C0-B82F-A167342A2754}" type="slidenum">
              <a:rPr lang="en-US" smtClean="0"/>
              <a:pPr>
                <a:spcAft>
                  <a:spcPts val="600"/>
                </a:spcAft>
              </a:pPr>
              <a:t>2</a:t>
            </a:fld>
            <a:endParaRPr lang="en-US"/>
          </a:p>
        </p:txBody>
      </p:sp>
      <p:sp>
        <p:nvSpPr>
          <p:cNvPr id="14" name="Content Placeholder 13">
            <a:extLst>
              <a:ext uri="{FF2B5EF4-FFF2-40B4-BE49-F238E27FC236}">
                <a16:creationId xmlns:a16="http://schemas.microsoft.com/office/drawing/2014/main" id="{E953CE29-3667-0FEA-9946-C637263FF1F5}"/>
              </a:ext>
            </a:extLst>
          </p:cNvPr>
          <p:cNvSpPr>
            <a:spLocks noGrp="1"/>
          </p:cNvSpPr>
          <p:nvPr>
            <p:ph idx="1"/>
          </p:nvPr>
        </p:nvSpPr>
        <p:spPr>
          <a:xfrm>
            <a:off x="647701" y="2052918"/>
            <a:ext cx="3977971" cy="4195481"/>
          </a:xfrm>
        </p:spPr>
        <p:txBody>
          <a:bodyPr>
            <a:normAutofit/>
          </a:bodyPr>
          <a:lstStyle/>
          <a:p>
            <a:r>
              <a:rPr lang="en-US" dirty="0"/>
              <a:t>These two sample screen shots indicates allocation of 256MB RAM for clients(XP) and 512MB RAM for servers(windows server) and also their network connection. And the domain name (screenshot3 which is  named as 26490.cnetd</a:t>
            </a:r>
          </a:p>
          <a:p>
            <a:pPr marL="0" indent="0">
              <a:buNone/>
            </a:pPr>
            <a:endParaRPr lang="en-US" dirty="0"/>
          </a:p>
        </p:txBody>
      </p:sp>
      <p:sp>
        <p:nvSpPr>
          <p:cNvPr id="5" name="Footer Placeholder 4">
            <a:extLst>
              <a:ext uri="{FF2B5EF4-FFF2-40B4-BE49-F238E27FC236}">
                <a16:creationId xmlns:a16="http://schemas.microsoft.com/office/drawing/2014/main" id="{29BEDCE9-595A-2B8F-46BD-73707EABEA6B}"/>
              </a:ext>
            </a:extLst>
          </p:cNvPr>
          <p:cNvSpPr>
            <a:spLocks noGrp="1"/>
          </p:cNvSpPr>
          <p:nvPr>
            <p:ph type="ftr" sz="quarter" idx="11"/>
          </p:nvPr>
        </p:nvSpPr>
        <p:spPr>
          <a:xfrm>
            <a:off x="647701" y="6248167"/>
            <a:ext cx="3986982" cy="304801"/>
          </a:xfrm>
        </p:spPr>
        <p:txBody>
          <a:bodyPr>
            <a:normAutofit/>
          </a:bodyPr>
          <a:lstStyle/>
          <a:p>
            <a:endParaRPr lang="en-US"/>
          </a:p>
        </p:txBody>
      </p:sp>
      <p:pic>
        <p:nvPicPr>
          <p:cNvPr id="12" name="Picture 11" descr="A computer screen shot of a computer screen&#10;&#10;Description automatically generated">
            <a:extLst>
              <a:ext uri="{FF2B5EF4-FFF2-40B4-BE49-F238E27FC236}">
                <a16:creationId xmlns:a16="http://schemas.microsoft.com/office/drawing/2014/main" id="{375AF717-154A-5ACF-9F8F-1E3C299D5A4C}"/>
              </a:ext>
            </a:extLst>
          </p:cNvPr>
          <p:cNvPicPr>
            <a:picLocks noChangeAspect="1"/>
          </p:cNvPicPr>
          <p:nvPr/>
        </p:nvPicPr>
        <p:blipFill>
          <a:blip r:embed="rId4">
            <a:extLst>
              <a:ext uri="{28A0092B-C50C-407E-A947-70E740481C1C}">
                <a14:useLocalDpi xmlns:a14="http://schemas.microsoft.com/office/drawing/2010/main" val="0"/>
              </a:ext>
            </a:extLst>
          </a:blip>
          <a:srcRect l="22536" r="21085"/>
          <a:stretch/>
        </p:blipFill>
        <p:spPr>
          <a:xfrm>
            <a:off x="5316658" y="3428998"/>
            <a:ext cx="3436902" cy="3428998"/>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DACD023E-6A9D-259C-804E-236F294F73D9}"/>
              </a:ext>
            </a:extLst>
          </p:cNvPr>
          <p:cNvPicPr>
            <a:picLocks noChangeAspect="1"/>
          </p:cNvPicPr>
          <p:nvPr/>
        </p:nvPicPr>
        <p:blipFill>
          <a:blip r:embed="rId5">
            <a:extLst>
              <a:ext uri="{28A0092B-C50C-407E-A947-70E740481C1C}">
                <a14:useLocalDpi xmlns:a14="http://schemas.microsoft.com/office/drawing/2010/main" val="0"/>
              </a:ext>
            </a:extLst>
          </a:blip>
          <a:srcRect l="6315" r="37305"/>
          <a:stretch/>
        </p:blipFill>
        <p:spPr>
          <a:xfrm>
            <a:off x="8753560" y="3428998"/>
            <a:ext cx="3436902" cy="3428996"/>
          </a:xfrm>
          <a:prstGeom prst="rect">
            <a:avLst/>
          </a:prstGeom>
        </p:spPr>
      </p:pic>
      <p:cxnSp>
        <p:nvCxnSpPr>
          <p:cNvPr id="33" name="Straight Connector 32">
            <a:extLst>
              <a:ext uri="{FF2B5EF4-FFF2-40B4-BE49-F238E27FC236}">
                <a16:creationId xmlns:a16="http://schemas.microsoft.com/office/drawing/2014/main" id="{133675D8-8B7A-4149-AD08-B81A69EC6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3560" y="3428998"/>
            <a:ext cx="0" cy="34289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FE85DE-8857-4E6E-800A-944BB57F97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658" y="3428998"/>
            <a:ext cx="68738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EF573C3-1804-9D0C-B2DE-C77B598D48C6}"/>
              </a:ext>
            </a:extLst>
          </p:cNvPr>
          <p:cNvSpPr>
            <a:spLocks noGrp="1"/>
          </p:cNvSpPr>
          <p:nvPr>
            <p:ph type="dt" sz="half" idx="10"/>
          </p:nvPr>
        </p:nvSpPr>
        <p:spPr>
          <a:xfrm>
            <a:off x="8758430" y="6248167"/>
            <a:ext cx="2785869" cy="304799"/>
          </a:xfrm>
        </p:spPr>
        <p:txBody>
          <a:bodyPr anchor="b">
            <a:normAutofit/>
          </a:bodyPr>
          <a:lstStyle/>
          <a:p>
            <a:pPr algn="r">
              <a:spcAft>
                <a:spcPts val="600"/>
              </a:spcAft>
            </a:pPr>
            <a:fld id="{BE0A88F0-556B-4BB7-8AAB-D63AEB65C662}" type="datetime1">
              <a:rPr lang="en-US">
                <a:solidFill>
                  <a:schemeClr val="tx1">
                    <a:tint val="75000"/>
                  </a:schemeClr>
                </a:solidFill>
              </a:rPr>
              <a:pPr algn="r">
                <a:spcAft>
                  <a:spcPts val="600"/>
                </a:spcAft>
              </a:pPr>
              <a:t>12/16/2024</a:t>
            </a:fld>
            <a:endParaRPr lang="en-US">
              <a:solidFill>
                <a:schemeClr val="tx1">
                  <a:tint val="75000"/>
                </a:schemeClr>
              </a:solidFill>
            </a:endParaRPr>
          </a:p>
        </p:txBody>
      </p:sp>
    </p:spTree>
    <p:extLst>
      <p:ext uri="{BB962C8B-B14F-4D97-AF65-F5344CB8AC3E}">
        <p14:creationId xmlns:p14="http://schemas.microsoft.com/office/powerpoint/2010/main" val="1155385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9106-2FCA-67C0-AA43-C9B8EE6A784C}"/>
              </a:ext>
            </a:extLst>
          </p:cNvPr>
          <p:cNvSpPr>
            <a:spLocks noGrp="1"/>
          </p:cNvSpPr>
          <p:nvPr>
            <p:ph type="title"/>
          </p:nvPr>
        </p:nvSpPr>
        <p:spPr>
          <a:xfrm>
            <a:off x="647701" y="452718"/>
            <a:ext cx="3978790" cy="1400530"/>
          </a:xfrm>
        </p:spPr>
        <p:txBody>
          <a:bodyPr>
            <a:normAutofit/>
          </a:bodyPr>
          <a:lstStyle/>
          <a:p>
            <a:pPr>
              <a:lnSpc>
                <a:spcPct val="90000"/>
              </a:lnSpc>
            </a:pPr>
            <a:r>
              <a:rPr lang="en-US" sz="3300"/>
              <a:t>2. ACTIVE DIRECTORY SETUP</a:t>
            </a:r>
          </a:p>
        </p:txBody>
      </p:sp>
      <p:pic>
        <p:nvPicPr>
          <p:cNvPr id="18" name="Picture 17" descr="A screenshot of a computer&#10;&#10;Description automatically generated">
            <a:extLst>
              <a:ext uri="{FF2B5EF4-FFF2-40B4-BE49-F238E27FC236}">
                <a16:creationId xmlns:a16="http://schemas.microsoft.com/office/drawing/2014/main" id="{C5BF2284-934F-2349-319B-F183F3521286}"/>
              </a:ext>
            </a:extLst>
          </p:cNvPr>
          <p:cNvPicPr>
            <a:picLocks noChangeAspect="1"/>
          </p:cNvPicPr>
          <p:nvPr/>
        </p:nvPicPr>
        <p:blipFill>
          <a:blip r:embed="rId3">
            <a:extLst>
              <a:ext uri="{28A0092B-C50C-407E-A947-70E740481C1C}">
                <a14:useLocalDpi xmlns:a14="http://schemas.microsoft.com/office/drawing/2010/main" val="0"/>
              </a:ext>
            </a:extLst>
          </a:blip>
          <a:srcRect l="20725" r="22815"/>
          <a:stretch/>
        </p:blipFill>
        <p:spPr>
          <a:xfrm>
            <a:off x="5316657" y="10"/>
            <a:ext cx="3441773" cy="3428988"/>
          </a:xfrm>
          <a:prstGeom prst="rect">
            <a:avLst/>
          </a:prstGeom>
        </p:spPr>
      </p:pic>
      <p:pic>
        <p:nvPicPr>
          <p:cNvPr id="20" name="Content Placeholder 19" descr="A computer screen shot of a computer&#10;&#10;Description automatically generated">
            <a:extLst>
              <a:ext uri="{FF2B5EF4-FFF2-40B4-BE49-F238E27FC236}">
                <a16:creationId xmlns:a16="http://schemas.microsoft.com/office/drawing/2014/main" id="{73527852-AA8B-EA9D-A44B-C7B531EBF0E6}"/>
              </a:ext>
            </a:extLst>
          </p:cNvPr>
          <p:cNvPicPr>
            <a:picLocks noChangeAspect="1"/>
          </p:cNvPicPr>
          <p:nvPr/>
        </p:nvPicPr>
        <p:blipFill>
          <a:blip r:embed="rId4">
            <a:extLst>
              <a:ext uri="{28A0092B-C50C-407E-A947-70E740481C1C}">
                <a14:useLocalDpi xmlns:a14="http://schemas.microsoft.com/office/drawing/2010/main" val="0"/>
              </a:ext>
            </a:extLst>
          </a:blip>
          <a:srcRect l="22132" r="21569"/>
          <a:stretch/>
        </p:blipFill>
        <p:spPr>
          <a:xfrm>
            <a:off x="8758430" y="-1"/>
            <a:ext cx="3432031" cy="3428998"/>
          </a:xfrm>
          <a:prstGeom prst="rect">
            <a:avLst/>
          </a:prstGeom>
        </p:spPr>
      </p:pic>
      <p:sp>
        <p:nvSpPr>
          <p:cNvPr id="52" name="Rectangle 51">
            <a:extLst>
              <a:ext uri="{FF2B5EF4-FFF2-40B4-BE49-F238E27FC236}">
                <a16:creationId xmlns:a16="http://schemas.microsoft.com/office/drawing/2014/main" id="{2C7ABDF5-6611-49C8-8240-09A39FEFF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a:extLst>
              <a:ext uri="{FF2B5EF4-FFF2-40B4-BE49-F238E27FC236}">
                <a16:creationId xmlns:a16="http://schemas.microsoft.com/office/drawing/2014/main" id="{E7AB1221-B070-0E15-B59A-553FA2C2499E}"/>
              </a:ext>
            </a:extLst>
          </p:cNvPr>
          <p:cNvSpPr>
            <a:spLocks noGrp="1"/>
          </p:cNvSpPr>
          <p:nvPr>
            <p:ph type="sldNum" sz="quarter" idx="12"/>
          </p:nvPr>
        </p:nvSpPr>
        <p:spPr>
          <a:xfrm>
            <a:off x="10352540" y="295729"/>
            <a:ext cx="838199" cy="767687"/>
          </a:xfrm>
        </p:spPr>
        <p:txBody>
          <a:bodyPr>
            <a:normAutofit/>
          </a:bodyPr>
          <a:lstStyle/>
          <a:p>
            <a:pPr>
              <a:spcAft>
                <a:spcPts val="600"/>
              </a:spcAft>
            </a:pPr>
            <a:fld id="{81D2C36F-4504-47C0-B82F-A167342A2754}" type="slidenum">
              <a:rPr lang="en-US" smtClean="0"/>
              <a:pPr>
                <a:spcAft>
                  <a:spcPts val="600"/>
                </a:spcAft>
              </a:pPr>
              <a:t>3</a:t>
            </a:fld>
            <a:endParaRPr lang="en-US"/>
          </a:p>
        </p:txBody>
      </p:sp>
      <p:sp>
        <p:nvSpPr>
          <p:cNvPr id="44" name="Content Placeholder 43">
            <a:extLst>
              <a:ext uri="{FF2B5EF4-FFF2-40B4-BE49-F238E27FC236}">
                <a16:creationId xmlns:a16="http://schemas.microsoft.com/office/drawing/2014/main" id="{9BA89470-3C0C-F7D4-FEA4-DD6415D8D64C}"/>
              </a:ext>
            </a:extLst>
          </p:cNvPr>
          <p:cNvSpPr>
            <a:spLocks noGrp="1"/>
          </p:cNvSpPr>
          <p:nvPr>
            <p:ph idx="1"/>
          </p:nvPr>
        </p:nvSpPr>
        <p:spPr>
          <a:xfrm>
            <a:off x="647701" y="2052918"/>
            <a:ext cx="3977971" cy="4195481"/>
          </a:xfrm>
        </p:spPr>
        <p:txBody>
          <a:bodyPr>
            <a:normAutofit/>
          </a:bodyPr>
          <a:lstStyle/>
          <a:p>
            <a:r>
              <a:rPr lang="en-US" dirty="0"/>
              <a:t>In this section I </a:t>
            </a:r>
            <a:r>
              <a:rPr lang="en-US" dirty="0" err="1"/>
              <a:t>creacted</a:t>
            </a:r>
            <a:r>
              <a:rPr lang="en-US" dirty="0"/>
              <a:t> users in my 26490.cnet domain and organization unities includes </a:t>
            </a:r>
            <a:r>
              <a:rPr lang="en-US" dirty="0" err="1"/>
              <a:t>HR,IT,STUDENTS,FINANCE.Along</a:t>
            </a:r>
            <a:r>
              <a:rPr lang="en-US" dirty="0"/>
              <a:t> with their users ex: HR1,IT2,Fin2,Student3.</a:t>
            </a:r>
          </a:p>
        </p:txBody>
      </p:sp>
      <p:sp>
        <p:nvSpPr>
          <p:cNvPr id="5" name="Footer Placeholder 4">
            <a:extLst>
              <a:ext uri="{FF2B5EF4-FFF2-40B4-BE49-F238E27FC236}">
                <a16:creationId xmlns:a16="http://schemas.microsoft.com/office/drawing/2014/main" id="{FF99762C-B289-6518-57B2-156E9499934E}"/>
              </a:ext>
            </a:extLst>
          </p:cNvPr>
          <p:cNvSpPr>
            <a:spLocks noGrp="1"/>
          </p:cNvSpPr>
          <p:nvPr>
            <p:ph type="ftr" sz="quarter" idx="11"/>
          </p:nvPr>
        </p:nvSpPr>
        <p:spPr>
          <a:xfrm>
            <a:off x="647701" y="6248167"/>
            <a:ext cx="3986982" cy="304801"/>
          </a:xfrm>
        </p:spPr>
        <p:txBody>
          <a:bodyPr>
            <a:normAutofit/>
          </a:bodyPr>
          <a:lstStyle/>
          <a:p>
            <a:endParaRPr lang="en-US"/>
          </a:p>
        </p:txBody>
      </p:sp>
      <p:pic>
        <p:nvPicPr>
          <p:cNvPr id="10" name="Picture 9" descr="A computer screen shot of a computer&#10;&#10;Description automatically generated">
            <a:extLst>
              <a:ext uri="{FF2B5EF4-FFF2-40B4-BE49-F238E27FC236}">
                <a16:creationId xmlns:a16="http://schemas.microsoft.com/office/drawing/2014/main" id="{8386DBE2-1CBA-C4A7-9C5A-58B1BCEF769E}"/>
              </a:ext>
            </a:extLst>
          </p:cNvPr>
          <p:cNvPicPr>
            <a:picLocks noChangeAspect="1"/>
          </p:cNvPicPr>
          <p:nvPr/>
        </p:nvPicPr>
        <p:blipFill>
          <a:blip r:embed="rId5">
            <a:extLst>
              <a:ext uri="{28A0092B-C50C-407E-A947-70E740481C1C}">
                <a14:useLocalDpi xmlns:a14="http://schemas.microsoft.com/office/drawing/2010/main" val="0"/>
              </a:ext>
            </a:extLst>
          </a:blip>
          <a:srcRect l="20703" r="22830"/>
          <a:stretch/>
        </p:blipFill>
        <p:spPr>
          <a:xfrm>
            <a:off x="5316657" y="3429460"/>
            <a:ext cx="3441773" cy="3428540"/>
          </a:xfrm>
          <a:prstGeom prst="rect">
            <a:avLst/>
          </a:prstGeom>
        </p:spPr>
      </p:pic>
      <p:pic>
        <p:nvPicPr>
          <p:cNvPr id="30" name="Content Placeholder 29" descr="A computer screen shot of a computer&#10;&#10;Description automatically generated">
            <a:extLst>
              <a:ext uri="{FF2B5EF4-FFF2-40B4-BE49-F238E27FC236}">
                <a16:creationId xmlns:a16="http://schemas.microsoft.com/office/drawing/2014/main" id="{06E92264-DFB1-652C-1B89-F35BC210EAA3}"/>
              </a:ext>
            </a:extLst>
          </p:cNvPr>
          <p:cNvPicPr>
            <a:picLocks noChangeAspect="1"/>
          </p:cNvPicPr>
          <p:nvPr/>
        </p:nvPicPr>
        <p:blipFill>
          <a:blip r:embed="rId4">
            <a:extLst>
              <a:ext uri="{28A0092B-C50C-407E-A947-70E740481C1C}">
                <a14:useLocalDpi xmlns:a14="http://schemas.microsoft.com/office/drawing/2010/main" val="0"/>
              </a:ext>
            </a:extLst>
          </a:blip>
          <a:srcRect l="22128" r="21565"/>
          <a:stretch/>
        </p:blipFill>
        <p:spPr>
          <a:xfrm>
            <a:off x="8758430" y="3428999"/>
            <a:ext cx="3432031" cy="3428540"/>
          </a:xfrm>
          <a:prstGeom prst="rect">
            <a:avLst/>
          </a:prstGeom>
        </p:spPr>
      </p:pic>
      <p:cxnSp>
        <p:nvCxnSpPr>
          <p:cNvPr id="58" name="Straight Connector 57">
            <a:extLst>
              <a:ext uri="{FF2B5EF4-FFF2-40B4-BE49-F238E27FC236}">
                <a16:creationId xmlns:a16="http://schemas.microsoft.com/office/drawing/2014/main" id="{CF3CDA08-C246-46F4-A825-4279C11C0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7609"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8C996B-71FF-43D1-8AE0-2F3AC07662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16657" y="3429000"/>
            <a:ext cx="68737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267F200-28E6-02EC-D66D-2E269C55E5ED}"/>
              </a:ext>
            </a:extLst>
          </p:cNvPr>
          <p:cNvSpPr>
            <a:spLocks noGrp="1"/>
          </p:cNvSpPr>
          <p:nvPr>
            <p:ph type="dt" sz="half" idx="10"/>
          </p:nvPr>
        </p:nvSpPr>
        <p:spPr>
          <a:xfrm>
            <a:off x="8758430" y="6248167"/>
            <a:ext cx="2785869" cy="304799"/>
          </a:xfrm>
        </p:spPr>
        <p:txBody>
          <a:bodyPr anchor="b">
            <a:normAutofit/>
          </a:bodyPr>
          <a:lstStyle/>
          <a:p>
            <a:pPr algn="r">
              <a:spcAft>
                <a:spcPts val="600"/>
              </a:spcAft>
            </a:pPr>
            <a:fld id="{BE0A88F0-556B-4BB7-8AAB-D63AEB65C662}" type="datetime1">
              <a:rPr lang="en-US">
                <a:solidFill>
                  <a:schemeClr val="tx1">
                    <a:tint val="75000"/>
                  </a:schemeClr>
                </a:solidFill>
              </a:rPr>
              <a:pPr algn="r">
                <a:spcAft>
                  <a:spcPts val="600"/>
                </a:spcAft>
              </a:pPr>
              <a:t>12/16/2024</a:t>
            </a:fld>
            <a:endParaRPr lang="en-US">
              <a:solidFill>
                <a:schemeClr val="tx1">
                  <a:tint val="75000"/>
                </a:schemeClr>
              </a:solidFill>
            </a:endParaRPr>
          </a:p>
        </p:txBody>
      </p:sp>
    </p:spTree>
    <p:extLst>
      <p:ext uri="{BB962C8B-B14F-4D97-AF65-F5344CB8AC3E}">
        <p14:creationId xmlns:p14="http://schemas.microsoft.com/office/powerpoint/2010/main" val="336392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D1BF-5E29-E73E-01FE-F94DA495E2A9}"/>
              </a:ext>
            </a:extLst>
          </p:cNvPr>
          <p:cNvSpPr>
            <a:spLocks noGrp="1"/>
          </p:cNvSpPr>
          <p:nvPr>
            <p:ph type="title"/>
          </p:nvPr>
        </p:nvSpPr>
        <p:spPr>
          <a:xfrm>
            <a:off x="646112" y="452718"/>
            <a:ext cx="4165580" cy="1400530"/>
          </a:xfrm>
        </p:spPr>
        <p:txBody>
          <a:bodyPr>
            <a:normAutofit/>
          </a:bodyPr>
          <a:lstStyle/>
          <a:p>
            <a:r>
              <a:rPr lang="en-US"/>
              <a:t>Software deployments </a:t>
            </a:r>
            <a:endParaRPr lang="en-US" dirty="0"/>
          </a:p>
        </p:txBody>
      </p:sp>
      <p:sp>
        <p:nvSpPr>
          <p:cNvPr id="31" name="Freeform: Shape 30">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US"/>
          </a:p>
        </p:txBody>
      </p:sp>
      <p:sp>
        <p:nvSpPr>
          <p:cNvPr id="32"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46C78FDA-1C4F-6313-57BE-537A41807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963" y="647699"/>
            <a:ext cx="4770365" cy="2683330"/>
          </a:xfrm>
          <a:prstGeom prst="rect">
            <a:avLst/>
          </a:prstGeom>
          <a:effectLst/>
        </p:spPr>
      </p:pic>
      <p:sp>
        <p:nvSpPr>
          <p:cNvPr id="33" name="Rectangle 32">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a:extLst>
              <a:ext uri="{FF2B5EF4-FFF2-40B4-BE49-F238E27FC236}">
                <a16:creationId xmlns:a16="http://schemas.microsoft.com/office/drawing/2014/main" id="{5AFCC31F-1D9A-98F6-EC24-1750140DF186}"/>
              </a:ext>
            </a:extLst>
          </p:cNvPr>
          <p:cNvSpPr>
            <a:spLocks noGrp="1"/>
          </p:cNvSpPr>
          <p:nvPr>
            <p:ph type="sldNum" sz="quarter" idx="12"/>
          </p:nvPr>
        </p:nvSpPr>
        <p:spPr>
          <a:xfrm>
            <a:off x="10352540" y="295729"/>
            <a:ext cx="838199" cy="767687"/>
          </a:xfrm>
        </p:spPr>
        <p:txBody>
          <a:bodyPr>
            <a:normAutofit/>
          </a:bodyPr>
          <a:lstStyle/>
          <a:p>
            <a:pPr>
              <a:spcAft>
                <a:spcPts val="600"/>
              </a:spcAft>
            </a:pPr>
            <a:fld id="{81D2C36F-4504-47C0-B82F-A167342A2754}" type="slidenum">
              <a:rPr lang="en-US" smtClean="0"/>
              <a:pPr>
                <a:spcAft>
                  <a:spcPts val="600"/>
                </a:spcAft>
              </a:pPr>
              <a:t>4</a:t>
            </a:fld>
            <a:endParaRPr lang="en-US"/>
          </a:p>
        </p:txBody>
      </p:sp>
      <p:sp>
        <p:nvSpPr>
          <p:cNvPr id="14" name="Content Placeholder 13">
            <a:extLst>
              <a:ext uri="{FF2B5EF4-FFF2-40B4-BE49-F238E27FC236}">
                <a16:creationId xmlns:a16="http://schemas.microsoft.com/office/drawing/2014/main" id="{907BCCCD-7C83-8FE2-7789-1E29213058AE}"/>
              </a:ext>
            </a:extLst>
          </p:cNvPr>
          <p:cNvSpPr>
            <a:spLocks noGrp="1"/>
          </p:cNvSpPr>
          <p:nvPr>
            <p:ph idx="1"/>
          </p:nvPr>
        </p:nvSpPr>
        <p:spPr>
          <a:xfrm>
            <a:off x="646113" y="2052918"/>
            <a:ext cx="4165146" cy="4195481"/>
          </a:xfrm>
        </p:spPr>
        <p:txBody>
          <a:bodyPr>
            <a:normAutofit/>
          </a:bodyPr>
          <a:lstStyle/>
          <a:p>
            <a:r>
              <a:rPr lang="en-US" dirty="0"/>
              <a:t>In software deployment I first shared my real pc with virtual machine in order to get access to the </a:t>
            </a:r>
            <a:r>
              <a:rPr lang="en-US" dirty="0" err="1"/>
              <a:t>softwares</a:t>
            </a:r>
            <a:r>
              <a:rPr lang="en-US" dirty="0"/>
              <a:t> I </a:t>
            </a:r>
            <a:r>
              <a:rPr lang="en-US" dirty="0" err="1"/>
              <a:t>downloaded.then</a:t>
            </a:r>
            <a:r>
              <a:rPr lang="en-US" dirty="0"/>
              <a:t> goes in GPO to create new </a:t>
            </a:r>
            <a:r>
              <a:rPr lang="en-US" dirty="0" err="1"/>
              <a:t>gpo</a:t>
            </a:r>
            <a:r>
              <a:rPr lang="en-US" dirty="0"/>
              <a:t> for my </a:t>
            </a:r>
            <a:r>
              <a:rPr lang="en-US" dirty="0" err="1"/>
              <a:t>softwares</a:t>
            </a:r>
            <a:r>
              <a:rPr lang="en-US" dirty="0"/>
              <a:t> that are MOZILLA and VLC to be deployed in my virtual machine</a:t>
            </a:r>
          </a:p>
        </p:txBody>
      </p:sp>
      <p:sp>
        <p:nvSpPr>
          <p:cNvPr id="5" name="Footer Placeholder 4">
            <a:extLst>
              <a:ext uri="{FF2B5EF4-FFF2-40B4-BE49-F238E27FC236}">
                <a16:creationId xmlns:a16="http://schemas.microsoft.com/office/drawing/2014/main" id="{F463BA54-E2DC-EB5C-BD4F-EC7819F89A70}"/>
              </a:ext>
            </a:extLst>
          </p:cNvPr>
          <p:cNvSpPr>
            <a:spLocks noGrp="1"/>
          </p:cNvSpPr>
          <p:nvPr>
            <p:ph type="ftr" sz="quarter" idx="11"/>
          </p:nvPr>
        </p:nvSpPr>
        <p:spPr>
          <a:xfrm>
            <a:off x="646111" y="6381750"/>
            <a:ext cx="3859795" cy="304801"/>
          </a:xfrm>
        </p:spPr>
        <p:txBody>
          <a:bodyPr>
            <a:normAutofit/>
          </a:bodyPr>
          <a:lstStyle/>
          <a:p>
            <a:endParaRPr lang="en-US"/>
          </a:p>
        </p:txBody>
      </p:sp>
      <p:pic>
        <p:nvPicPr>
          <p:cNvPr id="10" name="Picture 9" descr="A screenshot of a computer&#10;&#10;Description automatically generated">
            <a:extLst>
              <a:ext uri="{FF2B5EF4-FFF2-40B4-BE49-F238E27FC236}">
                <a16:creationId xmlns:a16="http://schemas.microsoft.com/office/drawing/2014/main" id="{F4BC506D-DCDA-2746-C7BD-ACE6C568D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099" y="3526971"/>
            <a:ext cx="4838093" cy="2721427"/>
          </a:xfrm>
          <a:prstGeom prst="rect">
            <a:avLst/>
          </a:prstGeom>
          <a:effectLst/>
        </p:spPr>
      </p:pic>
      <p:sp>
        <p:nvSpPr>
          <p:cNvPr id="4" name="Date Placeholder 3">
            <a:extLst>
              <a:ext uri="{FF2B5EF4-FFF2-40B4-BE49-F238E27FC236}">
                <a16:creationId xmlns:a16="http://schemas.microsoft.com/office/drawing/2014/main" id="{03A48A01-B5C5-17CA-6D66-40EF5D700401}"/>
              </a:ext>
            </a:extLst>
          </p:cNvPr>
          <p:cNvSpPr>
            <a:spLocks noGrp="1"/>
          </p:cNvSpPr>
          <p:nvPr>
            <p:ph type="dt" sz="half" idx="10"/>
          </p:nvPr>
        </p:nvSpPr>
        <p:spPr>
          <a:xfrm>
            <a:off x="8753437" y="6381750"/>
            <a:ext cx="2790444" cy="304799"/>
          </a:xfrm>
        </p:spPr>
        <p:txBody>
          <a:bodyPr anchor="t">
            <a:normAutofit/>
          </a:bodyPr>
          <a:lstStyle/>
          <a:p>
            <a:pPr algn="r">
              <a:spcAft>
                <a:spcPts val="600"/>
              </a:spcAft>
            </a:pPr>
            <a:fld id="{BE0A88F0-556B-4BB7-8AAB-D63AEB65C662}" type="datetime1">
              <a:rPr lang="en-US">
                <a:solidFill>
                  <a:schemeClr val="accent1"/>
                </a:solidFill>
              </a:rPr>
              <a:pPr algn="r">
                <a:spcAft>
                  <a:spcPts val="600"/>
                </a:spcAft>
              </a:pPr>
              <a:t>12/16/2024</a:t>
            </a:fld>
            <a:endParaRPr lang="en-US">
              <a:solidFill>
                <a:schemeClr val="accent1"/>
              </a:solidFill>
            </a:endParaRPr>
          </a:p>
        </p:txBody>
      </p:sp>
    </p:spTree>
    <p:extLst>
      <p:ext uri="{BB962C8B-B14F-4D97-AF65-F5344CB8AC3E}">
        <p14:creationId xmlns:p14="http://schemas.microsoft.com/office/powerpoint/2010/main" val="137108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B221-1C94-E066-0FA8-696FA5184192}"/>
              </a:ext>
            </a:extLst>
          </p:cNvPr>
          <p:cNvSpPr>
            <a:spLocks noGrp="1"/>
          </p:cNvSpPr>
          <p:nvPr>
            <p:ph type="title"/>
          </p:nvPr>
        </p:nvSpPr>
        <p:spPr>
          <a:xfrm>
            <a:off x="244928" y="126146"/>
            <a:ext cx="9299720" cy="1816954"/>
          </a:xfrm>
        </p:spPr>
        <p:txBody>
          <a:bodyPr/>
          <a:lstStyle/>
          <a:p>
            <a:r>
              <a:rPr lang="en-US" sz="3600" dirty="0"/>
              <a:t>After deploying them in windows server I used </a:t>
            </a:r>
            <a:r>
              <a:rPr lang="en-US" sz="3600" dirty="0" err="1"/>
              <a:t>gpupdate</a:t>
            </a:r>
            <a:r>
              <a:rPr lang="en-US" sz="3600" dirty="0"/>
              <a:t> /force in server and clients to get them both in server and clients. As screenshot shows its deployment in </a:t>
            </a:r>
            <a:r>
              <a:rPr lang="en-US" sz="3600" dirty="0" err="1"/>
              <a:t>xp</a:t>
            </a:r>
            <a:r>
              <a:rPr lang="en-US" sz="3600" dirty="0"/>
              <a:t>.</a:t>
            </a:r>
          </a:p>
        </p:txBody>
      </p:sp>
      <p:pic>
        <p:nvPicPr>
          <p:cNvPr id="8" name="Content Placeholder 7">
            <a:extLst>
              <a:ext uri="{FF2B5EF4-FFF2-40B4-BE49-F238E27FC236}">
                <a16:creationId xmlns:a16="http://schemas.microsoft.com/office/drawing/2014/main" id="{230311C4-C0F0-46AC-4D9F-415880853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1214" y="2939144"/>
            <a:ext cx="9863447" cy="3695018"/>
          </a:xfrm>
        </p:spPr>
      </p:pic>
      <p:sp>
        <p:nvSpPr>
          <p:cNvPr id="4" name="Date Placeholder 3">
            <a:extLst>
              <a:ext uri="{FF2B5EF4-FFF2-40B4-BE49-F238E27FC236}">
                <a16:creationId xmlns:a16="http://schemas.microsoft.com/office/drawing/2014/main" id="{81D7FB6A-4C71-D47E-A05D-0B6FE8D0C2C2}"/>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F49DDE18-9F28-9FBF-C43E-FF78D6DF7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FDE5E-BAAE-D7BF-264D-09AA44877B72}"/>
              </a:ext>
            </a:extLst>
          </p:cNvPr>
          <p:cNvSpPr>
            <a:spLocks noGrp="1"/>
          </p:cNvSpPr>
          <p:nvPr>
            <p:ph type="sldNum" sz="quarter" idx="12"/>
          </p:nvPr>
        </p:nvSpPr>
        <p:spPr/>
        <p:txBody>
          <a:bodyPr/>
          <a:lstStyle/>
          <a:p>
            <a:fld id="{81D2C36F-4504-47C0-B82F-A167342A2754}" type="slidenum">
              <a:rPr lang="en-US" smtClean="0"/>
              <a:t>5</a:t>
            </a:fld>
            <a:endParaRPr lang="en-US"/>
          </a:p>
        </p:txBody>
      </p:sp>
    </p:spTree>
    <p:extLst>
      <p:ext uri="{BB962C8B-B14F-4D97-AF65-F5344CB8AC3E}">
        <p14:creationId xmlns:p14="http://schemas.microsoft.com/office/powerpoint/2010/main" val="161398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89E653E0-9CA1-1B34-6B31-106A04B423F8}"/>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t="6085" r="-1" b="2071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E8BB0-C0C3-D5AD-0525-37FBC9D720FA}"/>
              </a:ext>
            </a:extLst>
          </p:cNvPr>
          <p:cNvSpPr>
            <a:spLocks noGrp="1"/>
          </p:cNvSpPr>
          <p:nvPr>
            <p:ph type="title"/>
          </p:nvPr>
        </p:nvSpPr>
        <p:spPr>
          <a:xfrm>
            <a:off x="636916" y="4718462"/>
            <a:ext cx="10407602" cy="1163185"/>
          </a:xfrm>
        </p:spPr>
        <p:txBody>
          <a:bodyPr vert="horz" lIns="91440" tIns="45720" rIns="91440" bIns="45720" rtlCol="0" anchor="b">
            <a:normAutofit fontScale="90000"/>
          </a:bodyPr>
          <a:lstStyle/>
          <a:p>
            <a:r>
              <a:rPr lang="en-US" sz="4800" dirty="0">
                <a:solidFill>
                  <a:srgbClr val="EBEBEB"/>
                </a:solidFill>
              </a:rPr>
              <a:t>CENTRALIZED DOMAIN</a:t>
            </a:r>
            <a:br>
              <a:rPr lang="en-US" sz="4800" dirty="0">
                <a:solidFill>
                  <a:srgbClr val="EBEBEB"/>
                </a:solidFill>
              </a:rPr>
            </a:br>
            <a:r>
              <a:rPr lang="en-US" sz="2700" dirty="0">
                <a:solidFill>
                  <a:srgbClr val="EBEBEB"/>
                </a:solidFill>
              </a:rPr>
              <a:t>This screenshot shows the centralized domain and mapdriver.bat</a:t>
            </a:r>
          </a:p>
        </p:txBody>
      </p:sp>
      <p:sp>
        <p:nvSpPr>
          <p:cNvPr id="5" name="Footer Placeholder 4">
            <a:extLst>
              <a:ext uri="{FF2B5EF4-FFF2-40B4-BE49-F238E27FC236}">
                <a16:creationId xmlns:a16="http://schemas.microsoft.com/office/drawing/2014/main" id="{6259875F-1F93-A2B8-C011-60F00441C914}"/>
              </a:ext>
            </a:extLst>
          </p:cNvPr>
          <p:cNvSpPr>
            <a:spLocks noGrp="1"/>
          </p:cNvSpPr>
          <p:nvPr>
            <p:ph type="ftr" sz="quarter" idx="11"/>
          </p:nvPr>
        </p:nvSpPr>
        <p:spPr>
          <a:xfrm>
            <a:off x="636916" y="6355080"/>
            <a:ext cx="7544872" cy="304801"/>
          </a:xfrm>
        </p:spPr>
        <p:txBody>
          <a:bodyPr vert="horz" lIns="91440" tIns="45720" rIns="91440" bIns="45720" rtlCol="0" anchor="b">
            <a:normAutofit/>
          </a:bodyPr>
          <a:lstStyle/>
          <a:p>
            <a:pPr defTabSz="914400"/>
            <a:endParaRPr lang="en-US" sz="1100" b="0" i="0" kern="1200">
              <a:solidFill>
                <a:schemeClr val="tx1">
                  <a:alpha val="60000"/>
                </a:schemeClr>
              </a:solidFill>
              <a:latin typeface="+mn-lt"/>
              <a:ea typeface="+mn-ea"/>
              <a:cs typeface="+mn-cs"/>
            </a:endParaRPr>
          </a:p>
        </p:txBody>
      </p:sp>
      <p:sp>
        <p:nvSpPr>
          <p:cNvPr id="4" name="Date Placeholder 3">
            <a:extLst>
              <a:ext uri="{FF2B5EF4-FFF2-40B4-BE49-F238E27FC236}">
                <a16:creationId xmlns:a16="http://schemas.microsoft.com/office/drawing/2014/main" id="{67D30B41-E3B9-1996-9E1D-A7AC1FB76721}"/>
              </a:ext>
            </a:extLst>
          </p:cNvPr>
          <p:cNvSpPr>
            <a:spLocks noGrp="1"/>
          </p:cNvSpPr>
          <p:nvPr>
            <p:ph type="dt" sz="half" idx="10"/>
          </p:nvPr>
        </p:nvSpPr>
        <p:spPr>
          <a:xfrm>
            <a:off x="8818705" y="6355080"/>
            <a:ext cx="2225814" cy="304799"/>
          </a:xfrm>
        </p:spPr>
        <p:txBody>
          <a:bodyPr vert="horz" lIns="91440" tIns="45720" rIns="91440" bIns="45720" rtlCol="0" anchor="t">
            <a:normAutofit/>
          </a:bodyPr>
          <a:lstStyle/>
          <a:p>
            <a:pPr algn="r" defTabSz="914400">
              <a:spcAft>
                <a:spcPts val="600"/>
              </a:spcAft>
            </a:pPr>
            <a:fld id="{BE0A88F0-556B-4BB7-8AAB-D63AEB65C662}" type="datetime1">
              <a:rPr lang="en-US">
                <a:solidFill>
                  <a:schemeClr val="tx1">
                    <a:alpha val="60000"/>
                  </a:schemeClr>
                </a:solidFill>
              </a:rPr>
              <a:pPr algn="r" defTabSz="914400">
                <a:spcAft>
                  <a:spcPts val="600"/>
                </a:spcAft>
              </a:pPr>
              <a:t>12/16/2024</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08D16BBB-725E-BA90-7BEE-7CD3B85C233B}"/>
              </a:ext>
            </a:extLst>
          </p:cNvPr>
          <p:cNvSpPr>
            <a:spLocks noGrp="1"/>
          </p:cNvSpPr>
          <p:nvPr>
            <p:ph type="sldNum" sz="quarter" idx="12"/>
          </p:nvPr>
        </p:nvSpPr>
        <p:spPr>
          <a:xfrm>
            <a:off x="11135984" y="5826454"/>
            <a:ext cx="838199" cy="833425"/>
          </a:xfrm>
        </p:spPr>
        <p:txBody>
          <a:bodyPr vert="horz" lIns="91440" tIns="45720" rIns="91440" bIns="45720" rtlCol="0" anchor="b">
            <a:normAutofit/>
          </a:bodyPr>
          <a:lstStyle/>
          <a:p>
            <a:pPr defTabSz="914400">
              <a:spcAft>
                <a:spcPts val="600"/>
              </a:spcAft>
            </a:pPr>
            <a:fld id="{81D2C36F-4504-47C0-B82F-A167342A2754}" type="slidenum">
              <a:rPr lang="en-US">
                <a:solidFill>
                  <a:srgbClr val="FFFFFF"/>
                </a:solidFill>
              </a:rPr>
              <a:pPr defTabSz="914400">
                <a:spcAft>
                  <a:spcPts val="600"/>
                </a:spcAft>
              </a:pPr>
              <a:t>6</a:t>
            </a:fld>
            <a:endParaRPr lang="en-US">
              <a:solidFill>
                <a:srgbClr val="FFFFFF"/>
              </a:solidFill>
            </a:endParaRPr>
          </a:p>
        </p:txBody>
      </p:sp>
    </p:spTree>
    <p:extLst>
      <p:ext uri="{BB962C8B-B14F-4D97-AF65-F5344CB8AC3E}">
        <p14:creationId xmlns:p14="http://schemas.microsoft.com/office/powerpoint/2010/main" val="418640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20BB-59CC-6A43-3E23-49766D99EBC8}"/>
              </a:ext>
            </a:extLst>
          </p:cNvPr>
          <p:cNvSpPr>
            <a:spLocks noGrp="1"/>
          </p:cNvSpPr>
          <p:nvPr>
            <p:ph type="title"/>
          </p:nvPr>
        </p:nvSpPr>
        <p:spPr>
          <a:xfrm>
            <a:off x="646111" y="130629"/>
            <a:ext cx="9404723" cy="1722619"/>
          </a:xfrm>
        </p:spPr>
        <p:txBody>
          <a:bodyPr/>
          <a:lstStyle/>
          <a:p>
            <a:r>
              <a:rPr lang="en-US" dirty="0"/>
              <a:t>OU DRIVERS</a:t>
            </a:r>
            <a:br>
              <a:rPr lang="en-US" dirty="0"/>
            </a:br>
            <a:r>
              <a:rPr lang="en-US" sz="3200" dirty="0"/>
              <a:t>This pic shows the </a:t>
            </a:r>
            <a:r>
              <a:rPr lang="en-US" sz="3200" dirty="0" err="1"/>
              <a:t>ou</a:t>
            </a:r>
            <a:r>
              <a:rPr lang="en-US" sz="3200" dirty="0"/>
              <a:t> drivers and their mapdriver.bat except for students because students should have access to </a:t>
            </a:r>
            <a:r>
              <a:rPr lang="en-US" sz="3200" dirty="0" err="1"/>
              <a:t>centrelized</a:t>
            </a:r>
            <a:r>
              <a:rPr lang="en-US" sz="3200" dirty="0"/>
              <a:t> driver only</a:t>
            </a:r>
          </a:p>
        </p:txBody>
      </p:sp>
      <p:pic>
        <p:nvPicPr>
          <p:cNvPr id="8" name="Content Placeholder 7" descr="A computer screen shot of a computer&#10;&#10;Description automatically generated">
            <a:extLst>
              <a:ext uri="{FF2B5EF4-FFF2-40B4-BE49-F238E27FC236}">
                <a16:creationId xmlns:a16="http://schemas.microsoft.com/office/drawing/2014/main" id="{BCB93C8E-9A86-3A0E-6441-6892C9026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9197" y="2822785"/>
            <a:ext cx="9013605" cy="3859794"/>
          </a:xfrm>
        </p:spPr>
      </p:pic>
      <p:sp>
        <p:nvSpPr>
          <p:cNvPr id="4" name="Date Placeholder 3">
            <a:extLst>
              <a:ext uri="{FF2B5EF4-FFF2-40B4-BE49-F238E27FC236}">
                <a16:creationId xmlns:a16="http://schemas.microsoft.com/office/drawing/2014/main" id="{582D7E7C-75F3-A8A0-85ED-BD30024E60FA}"/>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7F23562E-D22F-9B3A-248B-16755EF0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F3385-626C-5302-95EF-49DEA0839B3D}"/>
              </a:ext>
            </a:extLst>
          </p:cNvPr>
          <p:cNvSpPr>
            <a:spLocks noGrp="1"/>
          </p:cNvSpPr>
          <p:nvPr>
            <p:ph type="sldNum" sz="quarter" idx="12"/>
          </p:nvPr>
        </p:nvSpPr>
        <p:spPr/>
        <p:txBody>
          <a:bodyPr/>
          <a:lstStyle/>
          <a:p>
            <a:fld id="{81D2C36F-4504-47C0-B82F-A167342A2754}" type="slidenum">
              <a:rPr lang="en-US" smtClean="0"/>
              <a:t>7</a:t>
            </a:fld>
            <a:endParaRPr lang="en-US"/>
          </a:p>
        </p:txBody>
      </p:sp>
    </p:spTree>
    <p:extLst>
      <p:ext uri="{BB962C8B-B14F-4D97-AF65-F5344CB8AC3E}">
        <p14:creationId xmlns:p14="http://schemas.microsoft.com/office/powerpoint/2010/main" val="19758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1" name="Picture 20">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computer screen shot of a computer&#10;&#10;Description automatically generated">
            <a:extLst>
              <a:ext uri="{FF2B5EF4-FFF2-40B4-BE49-F238E27FC236}">
                <a16:creationId xmlns:a16="http://schemas.microsoft.com/office/drawing/2014/main" id="{DA37870A-DE42-646A-2909-DD256E01747E}"/>
              </a:ext>
            </a:extLst>
          </p:cNvPr>
          <p:cNvPicPr>
            <a:picLocks noChangeAspect="1"/>
          </p:cNvPicPr>
          <p:nvPr/>
        </p:nvPicPr>
        <p:blipFill>
          <a:blip r:embed="rId7">
            <a:extLst>
              <a:ext uri="{28A0092B-C50C-407E-A947-70E740481C1C}">
                <a14:useLocalDpi xmlns:a14="http://schemas.microsoft.com/office/drawing/2010/main" val="0"/>
              </a:ext>
            </a:extLst>
          </a:blip>
          <a:srcRect l="24372" r="7324" b="-1"/>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Content Placeholder 7" descr="A computer screen shot of a computer&#10;&#10;Description automatically generated">
            <a:extLst>
              <a:ext uri="{FF2B5EF4-FFF2-40B4-BE49-F238E27FC236}">
                <a16:creationId xmlns:a16="http://schemas.microsoft.com/office/drawing/2014/main" id="{A1E5B478-3FDD-6B16-8F4F-E283DA5FB792}"/>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l="20767" r="4417"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48B6C-0C60-09AB-1F13-55D2FA94D578}"/>
              </a:ext>
            </a:extLst>
          </p:cNvPr>
          <p:cNvSpPr>
            <a:spLocks noGrp="1"/>
          </p:cNvSpPr>
          <p:nvPr>
            <p:ph type="title"/>
          </p:nvPr>
        </p:nvSpPr>
        <p:spPr>
          <a:xfrm>
            <a:off x="636916" y="5279316"/>
            <a:ext cx="10407602" cy="868026"/>
          </a:xfrm>
        </p:spPr>
        <p:txBody>
          <a:bodyPr vert="horz" lIns="91440" tIns="45720" rIns="91440" bIns="45720" rtlCol="0" anchor="b">
            <a:normAutofit fontScale="90000"/>
          </a:bodyPr>
          <a:lstStyle/>
          <a:p>
            <a:r>
              <a:rPr lang="en-US" sz="4800" dirty="0">
                <a:solidFill>
                  <a:srgbClr val="EBEBEB"/>
                </a:solidFill>
              </a:rPr>
              <a:t>Expiration and restriction of student1</a:t>
            </a:r>
            <a:br>
              <a:rPr lang="en-US" sz="4800" dirty="0">
                <a:solidFill>
                  <a:srgbClr val="EBEBEB"/>
                </a:solidFill>
              </a:rPr>
            </a:br>
            <a:r>
              <a:rPr lang="en-US" sz="3100" dirty="0">
                <a:solidFill>
                  <a:srgbClr val="EBEBEB"/>
                </a:solidFill>
              </a:rPr>
              <a:t>student 1expiration is on </a:t>
            </a:r>
            <a:r>
              <a:rPr lang="en-US" sz="3100" dirty="0" err="1">
                <a:solidFill>
                  <a:srgbClr val="EBEBEB"/>
                </a:solidFill>
              </a:rPr>
              <a:t>nov</a:t>
            </a:r>
            <a:r>
              <a:rPr lang="en-US" sz="3100" dirty="0">
                <a:solidFill>
                  <a:srgbClr val="EBEBEB"/>
                </a:solidFill>
              </a:rPr>
              <a:t> 21th 2024 and allowed login only from 6-12</a:t>
            </a:r>
          </a:p>
        </p:txBody>
      </p:sp>
      <p:sp>
        <p:nvSpPr>
          <p:cNvPr id="5" name="Footer Placeholder 4">
            <a:extLst>
              <a:ext uri="{FF2B5EF4-FFF2-40B4-BE49-F238E27FC236}">
                <a16:creationId xmlns:a16="http://schemas.microsoft.com/office/drawing/2014/main" id="{41E9EDA0-23B1-2F80-0A6A-F4B6F53C8C91}"/>
              </a:ext>
            </a:extLst>
          </p:cNvPr>
          <p:cNvSpPr>
            <a:spLocks noGrp="1"/>
          </p:cNvSpPr>
          <p:nvPr>
            <p:ph type="ftr" sz="quarter" idx="11"/>
          </p:nvPr>
        </p:nvSpPr>
        <p:spPr>
          <a:xfrm>
            <a:off x="636916" y="6355080"/>
            <a:ext cx="7544872" cy="304801"/>
          </a:xfrm>
        </p:spPr>
        <p:txBody>
          <a:bodyPr vert="horz" lIns="91440" tIns="45720" rIns="91440" bIns="45720" rtlCol="0" anchor="b">
            <a:normAutofit/>
          </a:bodyPr>
          <a:lstStyle/>
          <a:p>
            <a:pPr defTabSz="914400"/>
            <a:endParaRPr lang="en-US" sz="1100" b="0" i="0" kern="1200">
              <a:solidFill>
                <a:schemeClr val="tx1">
                  <a:alpha val="60000"/>
                </a:schemeClr>
              </a:solidFill>
              <a:latin typeface="+mn-lt"/>
              <a:ea typeface="+mn-ea"/>
              <a:cs typeface="+mn-cs"/>
            </a:endParaRPr>
          </a:p>
        </p:txBody>
      </p:sp>
      <p:sp>
        <p:nvSpPr>
          <p:cNvPr id="4" name="Date Placeholder 3">
            <a:extLst>
              <a:ext uri="{FF2B5EF4-FFF2-40B4-BE49-F238E27FC236}">
                <a16:creationId xmlns:a16="http://schemas.microsoft.com/office/drawing/2014/main" id="{5C95220A-7295-0609-E504-DD9B01FDE43E}"/>
              </a:ext>
            </a:extLst>
          </p:cNvPr>
          <p:cNvSpPr>
            <a:spLocks noGrp="1"/>
          </p:cNvSpPr>
          <p:nvPr>
            <p:ph type="dt" sz="half" idx="10"/>
          </p:nvPr>
        </p:nvSpPr>
        <p:spPr>
          <a:xfrm>
            <a:off x="8818705" y="6355080"/>
            <a:ext cx="2225814" cy="304799"/>
          </a:xfrm>
        </p:spPr>
        <p:txBody>
          <a:bodyPr vert="horz" lIns="91440" tIns="45720" rIns="91440" bIns="45720" rtlCol="0" anchor="t">
            <a:normAutofit/>
          </a:bodyPr>
          <a:lstStyle/>
          <a:p>
            <a:pPr algn="r" defTabSz="914400">
              <a:spcAft>
                <a:spcPts val="600"/>
              </a:spcAft>
            </a:pPr>
            <a:fld id="{BE0A88F0-556B-4BB7-8AAB-D63AEB65C662}" type="datetime1">
              <a:rPr lang="en-US">
                <a:solidFill>
                  <a:schemeClr val="tx1">
                    <a:alpha val="60000"/>
                  </a:schemeClr>
                </a:solidFill>
              </a:rPr>
              <a:pPr algn="r" defTabSz="914400">
                <a:spcAft>
                  <a:spcPts val="600"/>
                </a:spcAft>
              </a:pPr>
              <a:t>12/16/2024</a:t>
            </a:fld>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DB565CA-5647-2A2B-7DE6-E9F2AA97055D}"/>
              </a:ext>
            </a:extLst>
          </p:cNvPr>
          <p:cNvSpPr>
            <a:spLocks noGrp="1"/>
          </p:cNvSpPr>
          <p:nvPr>
            <p:ph type="sldNum" sz="quarter" idx="12"/>
          </p:nvPr>
        </p:nvSpPr>
        <p:spPr>
          <a:xfrm>
            <a:off x="11135984" y="5826454"/>
            <a:ext cx="838199" cy="833425"/>
          </a:xfrm>
        </p:spPr>
        <p:txBody>
          <a:bodyPr vert="horz" lIns="91440" tIns="45720" rIns="91440" bIns="45720" rtlCol="0" anchor="b">
            <a:normAutofit/>
          </a:bodyPr>
          <a:lstStyle/>
          <a:p>
            <a:pPr defTabSz="914400">
              <a:spcAft>
                <a:spcPts val="600"/>
              </a:spcAft>
            </a:pPr>
            <a:fld id="{81D2C36F-4504-47C0-B82F-A167342A2754}" type="slidenum">
              <a:rPr lang="en-US">
                <a:solidFill>
                  <a:srgbClr val="FFFFFF"/>
                </a:solidFill>
              </a:rPr>
              <a:pPr defTabSz="914400">
                <a:spcAft>
                  <a:spcPts val="600"/>
                </a:spcAft>
              </a:pPr>
              <a:t>8</a:t>
            </a:fld>
            <a:endParaRPr lang="en-US">
              <a:solidFill>
                <a:srgbClr val="FFFFFF"/>
              </a:solidFill>
            </a:endParaRPr>
          </a:p>
        </p:txBody>
      </p:sp>
    </p:spTree>
    <p:extLst>
      <p:ext uri="{BB962C8B-B14F-4D97-AF65-F5344CB8AC3E}">
        <p14:creationId xmlns:p14="http://schemas.microsoft.com/office/powerpoint/2010/main" val="418103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7192-7E77-1217-488D-1FEA6FF4B9A9}"/>
              </a:ext>
            </a:extLst>
          </p:cNvPr>
          <p:cNvSpPr>
            <a:spLocks noGrp="1"/>
          </p:cNvSpPr>
          <p:nvPr>
            <p:ph type="title"/>
          </p:nvPr>
        </p:nvSpPr>
        <p:spPr/>
        <p:txBody>
          <a:bodyPr/>
          <a:lstStyle/>
          <a:p>
            <a:r>
              <a:rPr lang="en-US" dirty="0"/>
              <a:t>Restriction of finance night shift </a:t>
            </a:r>
            <a:r>
              <a:rPr lang="en-US" dirty="0" err="1"/>
              <a:t>hrs</a:t>
            </a:r>
            <a:r>
              <a:rPr lang="en-US" dirty="0"/>
              <a:t> and denied in weekends</a:t>
            </a:r>
          </a:p>
        </p:txBody>
      </p:sp>
      <p:pic>
        <p:nvPicPr>
          <p:cNvPr id="8" name="Content Placeholder 7" descr="A computer screen shot of a computer&#10;&#10;Description automatically generated">
            <a:extLst>
              <a:ext uri="{FF2B5EF4-FFF2-40B4-BE49-F238E27FC236}">
                <a16:creationId xmlns:a16="http://schemas.microsoft.com/office/drawing/2014/main" id="{4147C98D-B456-7D88-3187-381E57F4C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p:spPr>
      </p:pic>
      <p:sp>
        <p:nvSpPr>
          <p:cNvPr id="4" name="Date Placeholder 3">
            <a:extLst>
              <a:ext uri="{FF2B5EF4-FFF2-40B4-BE49-F238E27FC236}">
                <a16:creationId xmlns:a16="http://schemas.microsoft.com/office/drawing/2014/main" id="{2DB0214A-FB33-8EB5-D2E6-EDDDCD9D9603}"/>
              </a:ext>
            </a:extLst>
          </p:cNvPr>
          <p:cNvSpPr>
            <a:spLocks noGrp="1"/>
          </p:cNvSpPr>
          <p:nvPr>
            <p:ph type="dt" sz="half" idx="10"/>
          </p:nvPr>
        </p:nvSpPr>
        <p:spPr/>
        <p:txBody>
          <a:bodyPr/>
          <a:lstStyle/>
          <a:p>
            <a:fld id="{BE0A88F0-556B-4BB7-8AAB-D63AEB65C662}" type="datetime1">
              <a:rPr lang="en-US" smtClean="0"/>
              <a:t>12/16/2024</a:t>
            </a:fld>
            <a:endParaRPr lang="en-US"/>
          </a:p>
        </p:txBody>
      </p:sp>
      <p:sp>
        <p:nvSpPr>
          <p:cNvPr id="5" name="Footer Placeholder 4">
            <a:extLst>
              <a:ext uri="{FF2B5EF4-FFF2-40B4-BE49-F238E27FC236}">
                <a16:creationId xmlns:a16="http://schemas.microsoft.com/office/drawing/2014/main" id="{01CB23D7-9D4E-BBC1-2B32-747DE3C62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988C8-7F2E-61FF-D427-1D0FD97C4C14}"/>
              </a:ext>
            </a:extLst>
          </p:cNvPr>
          <p:cNvSpPr>
            <a:spLocks noGrp="1"/>
          </p:cNvSpPr>
          <p:nvPr>
            <p:ph type="sldNum" sz="quarter" idx="12"/>
          </p:nvPr>
        </p:nvSpPr>
        <p:spPr/>
        <p:txBody>
          <a:bodyPr/>
          <a:lstStyle/>
          <a:p>
            <a:fld id="{81D2C36F-4504-47C0-B82F-A167342A2754}" type="slidenum">
              <a:rPr lang="en-US" smtClean="0"/>
              <a:t>9</a:t>
            </a:fld>
            <a:endParaRPr lang="en-US"/>
          </a:p>
        </p:txBody>
      </p:sp>
    </p:spTree>
    <p:extLst>
      <p:ext uri="{BB962C8B-B14F-4D97-AF65-F5344CB8AC3E}">
        <p14:creationId xmlns:p14="http://schemas.microsoft.com/office/powerpoint/2010/main" val="1475556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201</TotalTime>
  <Words>414</Words>
  <Application>Microsoft Office PowerPoint</Application>
  <PresentationFormat>Widescreen</PresentationFormat>
  <Paragraphs>64</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Century Gothic</vt:lpstr>
      <vt:lpstr>Wingdings 3</vt:lpstr>
      <vt:lpstr>Ion</vt:lpstr>
      <vt:lpstr>COMPUTER NETWORKS FINAL PROJECT</vt:lpstr>
      <vt:lpstr>1.HARDWARE CONFIGURATION</vt:lpstr>
      <vt:lpstr>2. ACTIVE DIRECTORY SETUP</vt:lpstr>
      <vt:lpstr>Software deployments </vt:lpstr>
      <vt:lpstr>After deploying them in windows server I used gpupdate /force in server and clients to get them both in server and clients. As screenshot shows its deployment in xp.</vt:lpstr>
      <vt:lpstr>CENTRALIZED DOMAIN This screenshot shows the centralized domain and mapdriver.bat</vt:lpstr>
      <vt:lpstr>OU DRIVERS This pic shows the ou drivers and their mapdriver.bat except for students because students should have access to centrelized driver only</vt:lpstr>
      <vt:lpstr>Expiration and restriction of student1 student 1expiration is on nov 21th 2024 and allowed login only from 6-12</vt:lpstr>
      <vt:lpstr>Restriction of finance night shift hrs and denied in weekends</vt:lpstr>
      <vt:lpstr>Password length,and complexity requirements,password expiration,password history and account lockout policy</vt:lpstr>
      <vt:lpstr>Testing ssh, dhcp in reds-26490</vt:lpstr>
      <vt:lpstr>Testing ssh in server using kitty</vt:lpstr>
      <vt:lpstr>4.EXCHANGE SERVER </vt:lpstr>
      <vt:lpstr>WEB SERVER IIS</vt:lpstr>
      <vt:lpstr>PFSENSE PC2 got an ip from home.arpa and it pings all defaults LAN1&amp;LAN2 plus window server</vt:lpstr>
      <vt:lpstr>Pfsense certificate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GISELE NISHIMWE</dc:creator>
  <cp:lastModifiedBy>GISELE NISHIMWE</cp:lastModifiedBy>
  <cp:revision>2</cp:revision>
  <dcterms:created xsi:type="dcterms:W3CDTF">2024-12-15T18:44:25Z</dcterms:created>
  <dcterms:modified xsi:type="dcterms:W3CDTF">2024-12-16T06:32:07Z</dcterms:modified>
</cp:coreProperties>
</file>